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257" r:id="rId3"/>
    <p:sldId id="258" r:id="rId4"/>
    <p:sldId id="259" r:id="rId5"/>
    <p:sldId id="260" r:id="rId6"/>
    <p:sldId id="267" r:id="rId7"/>
    <p:sldId id="266" r:id="rId8"/>
    <p:sldId id="269" r:id="rId9"/>
    <p:sldId id="268" r:id="rId10"/>
    <p:sldId id="279" r:id="rId11"/>
    <p:sldId id="277" r:id="rId12"/>
    <p:sldId id="272" r:id="rId13"/>
    <p:sldId id="270" r:id="rId14"/>
    <p:sldId id="273" r:id="rId15"/>
    <p:sldId id="278" r:id="rId16"/>
    <p:sldId id="276" r:id="rId17"/>
    <p:sldId id="275" r:id="rId18"/>
    <p:sldId id="274" r:id="rId19"/>
    <p:sldId id="271" r:id="rId20"/>
    <p:sldId id="261" r:id="rId21"/>
    <p:sldId id="262" r:id="rId22"/>
    <p:sldId id="263" r:id="rId23"/>
    <p:sldId id="264" r:id="rId24"/>
    <p:sldId id="26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72" d="100"/>
          <a:sy n="72" d="100"/>
        </p:scale>
        <p:origin x="66" y="9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8C28A28C-4C6A-46EA-90C0-4EE0B89CC5C7}" type="datetimeFigureOut">
              <a:rPr lang="en-US" smtClean="0"/>
              <a:pPr/>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EF7F31-0B8A-474A-B86C-91F381754329}" type="slidenum">
              <a:rPr lang="en-US" smtClean="0"/>
              <a:pPr/>
              <a:t>‹nr.›</a:t>
            </a:fld>
            <a:endParaRPr lang="en-US" dirty="0"/>
          </a:p>
        </p:txBody>
      </p:sp>
    </p:spTree>
    <p:extLst>
      <p:ext uri="{BB962C8B-B14F-4D97-AF65-F5344CB8AC3E}">
        <p14:creationId xmlns:p14="http://schemas.microsoft.com/office/powerpoint/2010/main" val="74605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8C28A28C-4C6A-46EA-90C0-4EE0B89CC5C7}" type="datetimeFigureOut">
              <a:rPr lang="en-US" smtClean="0"/>
              <a:pPr/>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EF7F31-0B8A-474A-B86C-91F381754329}" type="slidenum">
              <a:rPr lang="en-US" smtClean="0"/>
              <a:pPr/>
              <a:t>‹nr.›</a:t>
            </a:fld>
            <a:endParaRPr lang="en-US" dirty="0"/>
          </a:p>
        </p:txBody>
      </p:sp>
    </p:spTree>
    <p:extLst>
      <p:ext uri="{BB962C8B-B14F-4D97-AF65-F5344CB8AC3E}">
        <p14:creationId xmlns:p14="http://schemas.microsoft.com/office/powerpoint/2010/main" val="416452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a-DK"/>
              <a:t>Klik for at redigere titeltypografien i masteren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8C28A28C-4C6A-46EA-90C0-4EE0B89CC5C7}" type="datetimeFigureOut">
              <a:rPr lang="en-US" smtClean="0"/>
              <a:pPr/>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EF7F31-0B8A-474A-B86C-91F381754329}" type="slidenum">
              <a:rPr lang="en-US" smtClean="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0462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8C28A28C-4C6A-46EA-90C0-4EE0B89CC5C7}" type="datetimeFigureOut">
              <a:rPr lang="en-US" smtClean="0"/>
              <a:pPr/>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EF7F31-0B8A-474A-B86C-91F381754329}" type="slidenum">
              <a:rPr lang="en-US" smtClean="0"/>
              <a:pPr/>
              <a:t>‹nr.›</a:t>
            </a:fld>
            <a:endParaRPr lang="en-US" dirty="0"/>
          </a:p>
        </p:txBody>
      </p:sp>
    </p:spTree>
    <p:extLst>
      <p:ext uri="{BB962C8B-B14F-4D97-AF65-F5344CB8AC3E}">
        <p14:creationId xmlns:p14="http://schemas.microsoft.com/office/powerpoint/2010/main" val="989278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a-DK"/>
              <a:t>Klik for at redigere titeltypografien i masteren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8C28A28C-4C6A-46EA-90C0-4EE0B89CC5C7}" type="datetimeFigureOut">
              <a:rPr lang="en-US" smtClean="0"/>
              <a:pPr/>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EF7F31-0B8A-474A-B86C-91F381754329}" type="slidenum">
              <a:rPr lang="en-US" smtClean="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03176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a-DK"/>
              <a:t>Klik for at redigere titeltypografien i masteren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8C28A28C-4C6A-46EA-90C0-4EE0B89CC5C7}" type="datetimeFigureOut">
              <a:rPr lang="en-US" smtClean="0"/>
              <a:pPr/>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EF7F31-0B8A-474A-B86C-91F381754329}" type="slidenum">
              <a:rPr lang="en-US" smtClean="0"/>
              <a:pPr/>
              <a:t>‹nr.›</a:t>
            </a:fld>
            <a:endParaRPr lang="en-US" dirty="0"/>
          </a:p>
        </p:txBody>
      </p:sp>
    </p:spTree>
    <p:extLst>
      <p:ext uri="{BB962C8B-B14F-4D97-AF65-F5344CB8AC3E}">
        <p14:creationId xmlns:p14="http://schemas.microsoft.com/office/powerpoint/2010/main" val="3952998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8C28A28C-4C6A-46EA-90C0-4EE0B89CC5C7}" type="datetimeFigureOut">
              <a:rPr lang="en-US" smtClean="0"/>
              <a:pPr/>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EF7F31-0B8A-474A-B86C-91F381754329}" type="slidenum">
              <a:rPr lang="en-US" smtClean="0"/>
              <a:pPr/>
              <a:t>‹nr.›</a:t>
            </a:fld>
            <a:endParaRPr lang="en-US" dirty="0"/>
          </a:p>
        </p:txBody>
      </p:sp>
    </p:spTree>
    <p:extLst>
      <p:ext uri="{BB962C8B-B14F-4D97-AF65-F5344CB8AC3E}">
        <p14:creationId xmlns:p14="http://schemas.microsoft.com/office/powerpoint/2010/main" val="757150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8C28A28C-4C6A-46EA-90C0-4EE0B89CC5C7}" type="datetimeFigureOut">
              <a:rPr lang="en-US" smtClean="0"/>
              <a:pPr/>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EF7F31-0B8A-474A-B86C-91F381754329}" type="slidenum">
              <a:rPr lang="en-US" smtClean="0"/>
              <a:pPr/>
              <a:t>‹nr.›</a:t>
            </a:fld>
            <a:endParaRPr lang="en-US" dirty="0"/>
          </a:p>
        </p:txBody>
      </p:sp>
    </p:spTree>
    <p:extLst>
      <p:ext uri="{BB962C8B-B14F-4D97-AF65-F5344CB8AC3E}">
        <p14:creationId xmlns:p14="http://schemas.microsoft.com/office/powerpoint/2010/main" val="296406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8C28A28C-4C6A-46EA-90C0-4EE0B89CC5C7}" type="datetimeFigureOut">
              <a:rPr lang="en-US" smtClean="0"/>
              <a:pPr/>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EF7F31-0B8A-474A-B86C-91F381754329}" type="slidenum">
              <a:rPr lang="en-US" smtClean="0"/>
              <a:pPr/>
              <a:t>‹nr.›</a:t>
            </a:fld>
            <a:endParaRPr lang="en-US" dirty="0"/>
          </a:p>
        </p:txBody>
      </p:sp>
    </p:spTree>
    <p:extLst>
      <p:ext uri="{BB962C8B-B14F-4D97-AF65-F5344CB8AC3E}">
        <p14:creationId xmlns:p14="http://schemas.microsoft.com/office/powerpoint/2010/main" val="870187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8C28A28C-4C6A-46EA-90C0-4EE0B89CC5C7}" type="datetimeFigureOut">
              <a:rPr lang="en-US" smtClean="0"/>
              <a:pPr/>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EF7F31-0B8A-474A-B86C-91F381754329}" type="slidenum">
              <a:rPr lang="en-US" smtClean="0"/>
              <a:pPr/>
              <a:t>‹nr.›</a:t>
            </a:fld>
            <a:endParaRPr lang="en-US" dirty="0"/>
          </a:p>
        </p:txBody>
      </p:sp>
    </p:spTree>
    <p:extLst>
      <p:ext uri="{BB962C8B-B14F-4D97-AF65-F5344CB8AC3E}">
        <p14:creationId xmlns:p14="http://schemas.microsoft.com/office/powerpoint/2010/main" val="279509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8C28A28C-4C6A-46EA-90C0-4EE0B89CC5C7}" type="datetimeFigureOut">
              <a:rPr lang="en-US" smtClean="0"/>
              <a:pPr/>
              <a:t>8/7/2021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EF7F31-0B8A-474A-B86C-91F381754329}" type="slidenum">
              <a:rPr lang="en-US" smtClean="0"/>
              <a:pPr/>
              <a:t>‹nr.›</a:t>
            </a:fld>
            <a:endParaRPr lang="en-US" dirty="0"/>
          </a:p>
        </p:txBody>
      </p:sp>
    </p:spTree>
    <p:extLst>
      <p:ext uri="{BB962C8B-B14F-4D97-AF65-F5344CB8AC3E}">
        <p14:creationId xmlns:p14="http://schemas.microsoft.com/office/powerpoint/2010/main" val="1637243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8C28A28C-4C6A-46EA-90C0-4EE0B89CC5C7}" type="datetimeFigureOut">
              <a:rPr lang="en-US" smtClean="0"/>
              <a:pPr/>
              <a:t>8/7/2021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EF7F31-0B8A-474A-B86C-91F381754329}" type="slidenum">
              <a:rPr lang="en-US" smtClean="0"/>
              <a:pPr/>
              <a:t>‹nr.›</a:t>
            </a:fld>
            <a:endParaRPr lang="en-US" dirty="0"/>
          </a:p>
        </p:txBody>
      </p:sp>
    </p:spTree>
    <p:extLst>
      <p:ext uri="{BB962C8B-B14F-4D97-AF65-F5344CB8AC3E}">
        <p14:creationId xmlns:p14="http://schemas.microsoft.com/office/powerpoint/2010/main" val="87718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8C28A28C-4C6A-46EA-90C0-4EE0B89CC5C7}" type="datetimeFigureOut">
              <a:rPr lang="en-US" smtClean="0"/>
              <a:pPr/>
              <a:t>8/7/2021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EF7F31-0B8A-474A-B86C-91F381754329}" type="slidenum">
              <a:rPr lang="en-US" smtClean="0"/>
              <a:pPr/>
              <a:t>‹nr.›</a:t>
            </a:fld>
            <a:endParaRPr lang="en-US" dirty="0"/>
          </a:p>
        </p:txBody>
      </p:sp>
    </p:spTree>
    <p:extLst>
      <p:ext uri="{BB962C8B-B14F-4D97-AF65-F5344CB8AC3E}">
        <p14:creationId xmlns:p14="http://schemas.microsoft.com/office/powerpoint/2010/main" val="2664641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28A28C-4C6A-46EA-90C0-4EE0B89CC5C7}" type="datetimeFigureOut">
              <a:rPr lang="en-US" smtClean="0"/>
              <a:pPr/>
              <a:t>8/7/2021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EF7F31-0B8A-474A-B86C-91F381754329}" type="slidenum">
              <a:rPr lang="en-US" smtClean="0"/>
              <a:pPr/>
              <a:t>‹nr.›</a:t>
            </a:fld>
            <a:endParaRPr lang="en-US" dirty="0"/>
          </a:p>
        </p:txBody>
      </p:sp>
    </p:spTree>
    <p:extLst>
      <p:ext uri="{BB962C8B-B14F-4D97-AF65-F5344CB8AC3E}">
        <p14:creationId xmlns:p14="http://schemas.microsoft.com/office/powerpoint/2010/main" val="327594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a-DK"/>
              <a:t>Klik for at redigere titeltypografien i masteren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8C28A28C-4C6A-46EA-90C0-4EE0B89CC5C7}" type="datetimeFigureOut">
              <a:rPr lang="en-US" smtClean="0"/>
              <a:pPr/>
              <a:t>8/7/2021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EF7F31-0B8A-474A-B86C-91F381754329}" type="slidenum">
              <a:rPr lang="en-US" smtClean="0"/>
              <a:pPr/>
              <a:t>‹nr.›</a:t>
            </a:fld>
            <a:endParaRPr lang="en-US" dirty="0"/>
          </a:p>
        </p:txBody>
      </p:sp>
    </p:spTree>
    <p:extLst>
      <p:ext uri="{BB962C8B-B14F-4D97-AF65-F5344CB8AC3E}">
        <p14:creationId xmlns:p14="http://schemas.microsoft.com/office/powerpoint/2010/main" val="723783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8C28A28C-4C6A-46EA-90C0-4EE0B89CC5C7}" type="datetimeFigureOut">
              <a:rPr lang="en-US" smtClean="0"/>
              <a:pPr/>
              <a:t>8/7/2021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EF7F31-0B8A-474A-B86C-91F381754329}" type="slidenum">
              <a:rPr lang="en-US" smtClean="0"/>
              <a:pPr/>
              <a:t>‹nr.›</a:t>
            </a:fld>
            <a:endParaRPr lang="en-US" dirty="0"/>
          </a:p>
        </p:txBody>
      </p:sp>
    </p:spTree>
    <p:extLst>
      <p:ext uri="{BB962C8B-B14F-4D97-AF65-F5344CB8AC3E}">
        <p14:creationId xmlns:p14="http://schemas.microsoft.com/office/powerpoint/2010/main" val="2224725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28A28C-4C6A-46EA-90C0-4EE0B89CC5C7}" type="datetimeFigureOut">
              <a:rPr lang="en-US" smtClean="0"/>
              <a:pPr/>
              <a:t>8/7/2021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DEF7F31-0B8A-474A-B86C-91F381754329}" type="slidenum">
              <a:rPr lang="en-US" smtClean="0"/>
              <a:pPr/>
              <a:t>‹nr.›</a:t>
            </a:fld>
            <a:endParaRPr lang="en-US" dirty="0"/>
          </a:p>
        </p:txBody>
      </p:sp>
    </p:spTree>
    <p:extLst>
      <p:ext uri="{BB962C8B-B14F-4D97-AF65-F5344CB8AC3E}">
        <p14:creationId xmlns:p14="http://schemas.microsoft.com/office/powerpoint/2010/main" val="393515469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nyaffaldsordning@hnf.d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Shape 10">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1"/>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3" name="Straight Connector 12">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sp>
        <p:nvSpPr>
          <p:cNvPr id="17" name="Isosceles Triangle 16">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90DE09C0-2A15-4CA2-9A88-45D8736EA611}"/>
              </a:ext>
            </a:extLst>
          </p:cNvPr>
          <p:cNvSpPr>
            <a:spLocks noGrp="1"/>
          </p:cNvSpPr>
          <p:nvPr>
            <p:ph type="ctrTitle"/>
          </p:nvPr>
        </p:nvSpPr>
        <p:spPr>
          <a:xfrm>
            <a:off x="829734" y="854529"/>
            <a:ext cx="5799665" cy="5148943"/>
          </a:xfrm>
        </p:spPr>
        <p:txBody>
          <a:bodyPr anchor="ctr">
            <a:normAutofit/>
          </a:bodyPr>
          <a:lstStyle/>
          <a:p>
            <a:pPr>
              <a:lnSpc>
                <a:spcPct val="90000"/>
              </a:lnSpc>
            </a:pPr>
            <a:r>
              <a:rPr lang="da-DK" sz="3800"/>
              <a:t>Velkommen til</a:t>
            </a:r>
            <a:br>
              <a:rPr lang="da-DK" sz="3800"/>
            </a:br>
            <a:r>
              <a:rPr lang="da-DK" sz="3800"/>
              <a:t>Hyllingebjergvejs Vejlaug</a:t>
            </a:r>
            <a:br>
              <a:rPr lang="da-DK" sz="3800"/>
            </a:br>
            <a:r>
              <a:rPr lang="da-DK" sz="3800"/>
              <a:t>Generalforsamling</a:t>
            </a:r>
            <a:br>
              <a:rPr lang="da-DK" sz="3800"/>
            </a:br>
            <a:r>
              <a:rPr lang="da-DK" sz="3800"/>
              <a:t>2021</a:t>
            </a:r>
            <a:br>
              <a:rPr lang="da-DK" sz="3800"/>
            </a:br>
            <a:br>
              <a:rPr lang="da-DK" sz="3800"/>
            </a:br>
            <a:r>
              <a:rPr lang="da-DK" sz="3800"/>
              <a:t>07-08-21</a:t>
            </a:r>
            <a:br>
              <a:rPr lang="da-DK" sz="3800"/>
            </a:br>
            <a:br>
              <a:rPr lang="da-DK" sz="3800"/>
            </a:br>
            <a:r>
              <a:rPr lang="da-DK" sz="3800"/>
              <a:t>13.00-13.45</a:t>
            </a:r>
          </a:p>
        </p:txBody>
      </p:sp>
    </p:spTree>
    <p:extLst>
      <p:ext uri="{BB962C8B-B14F-4D97-AF65-F5344CB8AC3E}">
        <p14:creationId xmlns:p14="http://schemas.microsoft.com/office/powerpoint/2010/main" val="1070518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BAB19C-B260-4238-8E3D-B32786408135}"/>
              </a:ext>
            </a:extLst>
          </p:cNvPr>
          <p:cNvSpPr>
            <a:spLocks noGrp="1"/>
          </p:cNvSpPr>
          <p:nvPr>
            <p:ph type="title"/>
          </p:nvPr>
        </p:nvSpPr>
        <p:spPr/>
        <p:txBody>
          <a:bodyPr/>
          <a:lstStyle/>
          <a:p>
            <a:r>
              <a:rPr lang="da-DK" dirty="0"/>
              <a:t>Ekstraordinær Generalforsamling 2022</a:t>
            </a:r>
          </a:p>
        </p:txBody>
      </p:sp>
      <p:sp>
        <p:nvSpPr>
          <p:cNvPr id="3" name="Pladsholder til indhold 2">
            <a:extLst>
              <a:ext uri="{FF2B5EF4-FFF2-40B4-BE49-F238E27FC236}">
                <a16:creationId xmlns:a16="http://schemas.microsoft.com/office/drawing/2014/main" id="{C66141A7-BACB-47E5-BBB6-07185D27EEBA}"/>
              </a:ext>
            </a:extLst>
          </p:cNvPr>
          <p:cNvSpPr>
            <a:spLocks noGrp="1"/>
          </p:cNvSpPr>
          <p:nvPr>
            <p:ph idx="1"/>
          </p:nvPr>
        </p:nvSpPr>
        <p:spPr/>
        <p:txBody>
          <a:bodyPr/>
          <a:lstStyle/>
          <a:p>
            <a:r>
              <a:rPr lang="da-DK" b="0" i="0" dirty="0">
                <a:solidFill>
                  <a:schemeClr val="tx1"/>
                </a:solidFill>
                <a:effectLst/>
                <a:latin typeface="Verdana" panose="020B0604030504040204" pitchFamily="34" charset="0"/>
              </a:rPr>
              <a:t>Men det er formentlig også en generalforsamlingsbeslutning om vi skal bruge de penge.</a:t>
            </a:r>
          </a:p>
          <a:p>
            <a:r>
              <a:rPr lang="da-DK" dirty="0">
                <a:solidFill>
                  <a:schemeClr val="tx1"/>
                </a:solidFill>
                <a:latin typeface="Verdana" panose="020B0604030504040204" pitchFamily="34" charset="0"/>
              </a:rPr>
              <a:t>1 km vej koster ca. 1,6 mio. estimerer vandværket</a:t>
            </a:r>
          </a:p>
          <a:p>
            <a:r>
              <a:rPr lang="da-DK" b="0" i="0" dirty="0">
                <a:solidFill>
                  <a:schemeClr val="tx1"/>
                </a:solidFill>
                <a:effectLst/>
                <a:latin typeface="Verdana" panose="020B0604030504040204" pitchFamily="34" charset="0"/>
              </a:rPr>
              <a:t>Forsyning vil dække halvdelen – så i omegnen af 1-1,2 mio. inkl. rådgivning - alt efter hvor meget der skal renoveres…</a:t>
            </a:r>
          </a:p>
          <a:p>
            <a:r>
              <a:rPr lang="da-DK" dirty="0">
                <a:solidFill>
                  <a:schemeClr val="tx1"/>
                </a:solidFill>
                <a:latin typeface="Verdana" panose="020B0604030504040204" pitchFamily="34" charset="0"/>
              </a:rPr>
              <a:t>D</a:t>
            </a:r>
            <a:r>
              <a:rPr lang="da-DK" b="0" i="0" dirty="0">
                <a:solidFill>
                  <a:schemeClr val="tx1"/>
                </a:solidFill>
                <a:effectLst/>
                <a:latin typeface="Verdana" panose="020B0604030504040204" pitchFamily="34" charset="0"/>
              </a:rPr>
              <a:t>et vil kræve bruger betaling af hele vejen – også ikke medlemmer - sidevejene samt kommunen (5%).</a:t>
            </a:r>
          </a:p>
          <a:p>
            <a:r>
              <a:rPr lang="da-DK" dirty="0">
                <a:solidFill>
                  <a:schemeClr val="tx1"/>
                </a:solidFill>
                <a:latin typeface="Verdana" panose="020B0604030504040204" pitchFamily="34" charset="0"/>
              </a:rPr>
              <a:t>Desuden skal det afklares hvad sliddet på ”vores” del af vejen ved maskinkørsel skal koste forsyningen</a:t>
            </a:r>
            <a:r>
              <a:rPr lang="da-DK" b="0" i="0" dirty="0">
                <a:solidFill>
                  <a:schemeClr val="tx1"/>
                </a:solidFill>
                <a:effectLst/>
                <a:latin typeface="Verdana" panose="020B0604030504040204" pitchFamily="34" charset="0"/>
              </a:rPr>
              <a:t> </a:t>
            </a:r>
          </a:p>
          <a:p>
            <a:r>
              <a:rPr lang="da-DK" dirty="0">
                <a:solidFill>
                  <a:schemeClr val="tx1"/>
                </a:solidFill>
                <a:latin typeface="Verdana" panose="020B0604030504040204" pitchFamily="34" charset="0"/>
              </a:rPr>
              <a:t>Ekstern konsulent tilknyttes</a:t>
            </a:r>
            <a:endParaRPr lang="da-DK" b="0" i="0" dirty="0">
              <a:solidFill>
                <a:schemeClr val="tx1"/>
              </a:solidFill>
              <a:effectLst/>
              <a:latin typeface="Verdana" panose="020B0604030504040204" pitchFamily="34" charset="0"/>
            </a:endParaRPr>
          </a:p>
          <a:p>
            <a:endParaRPr lang="da-DK" dirty="0"/>
          </a:p>
        </p:txBody>
      </p:sp>
    </p:spTree>
    <p:extLst>
      <p:ext uri="{BB962C8B-B14F-4D97-AF65-F5344CB8AC3E}">
        <p14:creationId xmlns:p14="http://schemas.microsoft.com/office/powerpoint/2010/main" val="1653154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el 1">
            <a:extLst>
              <a:ext uri="{FF2B5EF4-FFF2-40B4-BE49-F238E27FC236}">
                <a16:creationId xmlns:a16="http://schemas.microsoft.com/office/drawing/2014/main" id="{39E6F272-592B-4B37-8EE0-A76510A9C988}"/>
              </a:ext>
            </a:extLst>
          </p:cNvPr>
          <p:cNvSpPr>
            <a:spLocks noGrp="1"/>
          </p:cNvSpPr>
          <p:nvPr>
            <p:ph type="title"/>
          </p:nvPr>
        </p:nvSpPr>
        <p:spPr>
          <a:xfrm>
            <a:off x="985969" y="4473227"/>
            <a:ext cx="8288032" cy="1096648"/>
          </a:xfrm>
        </p:spPr>
        <p:txBody>
          <a:bodyPr vert="horz" lIns="91440" tIns="45720" rIns="91440" bIns="45720" rtlCol="0" anchor="b">
            <a:normAutofit fontScale="90000"/>
          </a:bodyPr>
          <a:lstStyle/>
          <a:p>
            <a:pPr>
              <a:lnSpc>
                <a:spcPct val="90000"/>
              </a:lnSpc>
            </a:pPr>
            <a:r>
              <a:rPr lang="en-US" sz="3700" dirty="0"/>
              <a:t>Og </a:t>
            </a:r>
            <a:r>
              <a:rPr lang="en-US" sz="3700" dirty="0" err="1"/>
              <a:t>så</a:t>
            </a:r>
            <a:r>
              <a:rPr lang="en-US" sz="3700" dirty="0"/>
              <a:t> den der med </a:t>
            </a:r>
            <a:r>
              <a:rPr lang="en-US" sz="3700" dirty="0" err="1"/>
              <a:t>skraldespandene</a:t>
            </a:r>
            <a:r>
              <a:rPr lang="en-US" sz="3700" dirty="0"/>
              <a:t>…	</a:t>
            </a:r>
          </a:p>
        </p:txBody>
      </p:sp>
      <p:pic>
        <p:nvPicPr>
          <p:cNvPr id="1026" name="Picture 2" descr="Ny affaldssortering 2021: Sådan skal vi sortere vores affald fra 1. juli  2021">
            <a:extLst>
              <a:ext uri="{FF2B5EF4-FFF2-40B4-BE49-F238E27FC236}">
                <a16:creationId xmlns:a16="http://schemas.microsoft.com/office/drawing/2014/main" id="{9D662F06-17EB-4EE6-991C-1CE8B2F7D7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781" b="8319"/>
          <a:stretch/>
        </p:blipFill>
        <p:spPr bwMode="auto">
          <a:xfrm>
            <a:off x="985968" y="609600"/>
            <a:ext cx="8288033" cy="363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882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06E8FC-EF51-4E93-9FC7-C59B41270E8E}"/>
              </a:ext>
            </a:extLst>
          </p:cNvPr>
          <p:cNvSpPr>
            <a:spLocks noGrp="1"/>
          </p:cNvSpPr>
          <p:nvPr>
            <p:ph type="title"/>
          </p:nvPr>
        </p:nvSpPr>
        <p:spPr/>
        <p:txBody>
          <a:bodyPr/>
          <a:lstStyle/>
          <a:p>
            <a:r>
              <a:rPr lang="da-DK" b="0" i="0" dirty="0">
                <a:solidFill>
                  <a:srgbClr val="000000"/>
                </a:solidFill>
                <a:effectLst/>
                <a:latin typeface="Montserrat"/>
              </a:rPr>
              <a:t>Hvor må mine nye affaldsbeholdere stå?</a:t>
            </a:r>
            <a:br>
              <a:rPr lang="da-DK" b="0" i="0" dirty="0">
                <a:solidFill>
                  <a:srgbClr val="000000"/>
                </a:solidFill>
                <a:effectLst/>
                <a:latin typeface="Montserrat"/>
              </a:rPr>
            </a:br>
            <a:endParaRPr lang="da-DK" dirty="0"/>
          </a:p>
        </p:txBody>
      </p:sp>
      <p:sp>
        <p:nvSpPr>
          <p:cNvPr id="3" name="Pladsholder til indhold 2">
            <a:extLst>
              <a:ext uri="{FF2B5EF4-FFF2-40B4-BE49-F238E27FC236}">
                <a16:creationId xmlns:a16="http://schemas.microsoft.com/office/drawing/2014/main" id="{FC547C84-93AD-4B69-B33F-2662C832F4C5}"/>
              </a:ext>
            </a:extLst>
          </p:cNvPr>
          <p:cNvSpPr>
            <a:spLocks noGrp="1"/>
          </p:cNvSpPr>
          <p:nvPr>
            <p:ph idx="1"/>
          </p:nvPr>
        </p:nvSpPr>
        <p:spPr/>
        <p:txBody>
          <a:bodyPr>
            <a:normAutofit/>
          </a:bodyPr>
          <a:lstStyle/>
          <a:p>
            <a:pPr algn="l"/>
            <a:r>
              <a:rPr lang="da-DK" b="0" i="0" dirty="0">
                <a:solidFill>
                  <a:srgbClr val="000000"/>
                </a:solidFill>
                <a:effectLst/>
                <a:latin typeface="Lato" panose="020F0502020204030203" pitchFamily="34" charset="0"/>
              </a:rPr>
              <a:t>Der må være maksimalt 10 meter fra skel til den fjerneste beholders nærmeste hjørne, set fra skel.</a:t>
            </a:r>
          </a:p>
          <a:p>
            <a:pPr algn="l"/>
            <a:r>
              <a:rPr lang="da-DK" b="0" i="0" dirty="0">
                <a:solidFill>
                  <a:srgbClr val="000000"/>
                </a:solidFill>
                <a:effectLst/>
                <a:latin typeface="Lato" panose="020F0502020204030203" pitchFamily="34" charset="0"/>
              </a:rPr>
              <a:t>Ønsker du at stille beholderne et andet sted på grunden, kan du stille beholderen/beholderne frem inden kl. 06.00 på tømmedagen. Med den nye ordning bliver du i øvrigt tilbudt SMS-påmindelse dagen før tømmedagen. Chaufføren stiller beholderen tilbage til samme placering.</a:t>
            </a:r>
          </a:p>
          <a:p>
            <a:pPr algn="l"/>
            <a:endParaRPr lang="da-DK" b="0" i="0" dirty="0">
              <a:solidFill>
                <a:srgbClr val="000000"/>
              </a:solidFill>
              <a:effectLst/>
              <a:latin typeface="Lato" panose="020F0502020204030203" pitchFamily="34" charset="0"/>
            </a:endParaRPr>
          </a:p>
        </p:txBody>
      </p:sp>
    </p:spTree>
    <p:extLst>
      <p:ext uri="{BB962C8B-B14F-4D97-AF65-F5344CB8AC3E}">
        <p14:creationId xmlns:p14="http://schemas.microsoft.com/office/powerpoint/2010/main" val="3958149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E3D001-092A-4000-8FB3-6306F29047EF}"/>
              </a:ext>
            </a:extLst>
          </p:cNvPr>
          <p:cNvSpPr>
            <a:spLocks noGrp="1"/>
          </p:cNvSpPr>
          <p:nvPr>
            <p:ph type="title"/>
          </p:nvPr>
        </p:nvSpPr>
        <p:spPr>
          <a:xfrm>
            <a:off x="5536734" y="609600"/>
            <a:ext cx="3737268" cy="1320800"/>
          </a:xfrm>
        </p:spPr>
        <p:txBody>
          <a:bodyPr>
            <a:normAutofit/>
          </a:bodyPr>
          <a:lstStyle/>
          <a:p>
            <a:pPr>
              <a:lnSpc>
                <a:spcPct val="90000"/>
              </a:lnSpc>
            </a:pPr>
            <a:r>
              <a:rPr lang="da-DK" sz="2800">
                <a:effectLst/>
                <a:latin typeface="Verdana" panose="020B0604030504040204" pitchFamily="34" charset="0"/>
                <a:ea typeface="Calibri" panose="020F0502020204030204" pitchFamily="34" charset="0"/>
              </a:rPr>
              <a:t>MERE MILJØ</a:t>
            </a:r>
            <a:br>
              <a:rPr lang="da-DK" sz="2800">
                <a:effectLst/>
                <a:latin typeface="Calibri" panose="020F0502020204030204" pitchFamily="34" charset="0"/>
                <a:ea typeface="Calibri" panose="020F0502020204030204" pitchFamily="34" charset="0"/>
              </a:rPr>
            </a:br>
            <a:r>
              <a:rPr lang="da-DK" sz="2800">
                <a:effectLst/>
                <a:latin typeface="Verdana" panose="020B0604030504040204" pitchFamily="34" charset="0"/>
                <a:ea typeface="Calibri" panose="020F0502020204030204" pitchFamily="34" charset="0"/>
              </a:rPr>
              <a:t> </a:t>
            </a:r>
            <a:br>
              <a:rPr lang="da-DK" sz="2800">
                <a:effectLst/>
                <a:latin typeface="Calibri" panose="020F0502020204030204" pitchFamily="34" charset="0"/>
                <a:ea typeface="Calibri" panose="020F0502020204030204" pitchFamily="34" charset="0"/>
              </a:rPr>
            </a:br>
            <a:endParaRPr lang="da-DK" sz="2800"/>
          </a:p>
        </p:txBody>
      </p:sp>
      <p:sp>
        <p:nvSpPr>
          <p:cNvPr id="3" name="Pladsholder til indhold 2">
            <a:extLst>
              <a:ext uri="{FF2B5EF4-FFF2-40B4-BE49-F238E27FC236}">
                <a16:creationId xmlns:a16="http://schemas.microsoft.com/office/drawing/2014/main" id="{FAB1DA6B-1B2F-450D-950B-4C947C006F22}"/>
              </a:ext>
            </a:extLst>
          </p:cNvPr>
          <p:cNvSpPr>
            <a:spLocks noGrp="1"/>
          </p:cNvSpPr>
          <p:nvPr>
            <p:ph idx="1"/>
          </p:nvPr>
        </p:nvSpPr>
        <p:spPr>
          <a:xfrm>
            <a:off x="5209563" y="2160589"/>
            <a:ext cx="4064439" cy="3880773"/>
          </a:xfrm>
        </p:spPr>
        <p:txBody>
          <a:bodyPr>
            <a:normAutofit fontScale="92500" lnSpcReduction="20000"/>
          </a:bodyPr>
          <a:lstStyle/>
          <a:p>
            <a:r>
              <a:rPr lang="da-DK" sz="2800" b="1" i="0" dirty="0">
                <a:effectLst/>
                <a:latin typeface="arial" panose="020B0604020202020204" pitchFamily="34" charset="0"/>
              </a:rPr>
              <a:t>Halsnæs Kommune</a:t>
            </a:r>
            <a:r>
              <a:rPr lang="da-DK" sz="2800" b="0" i="0" dirty="0">
                <a:effectLst/>
                <a:latin typeface="arial" panose="020B0604020202020204" pitchFamily="34" charset="0"/>
              </a:rPr>
              <a:t> udvider affaldssorteringen, så alle i helårsboliger og sommerhuse fra medio 2022 sorterer i 10 fraktioner - og efterfølgende også alle brugere af </a:t>
            </a:r>
            <a:r>
              <a:rPr lang="da-DK" sz="2800" b="1" i="0" dirty="0">
                <a:effectLst/>
                <a:latin typeface="arial" panose="020B0604020202020204" pitchFamily="34" charset="0"/>
              </a:rPr>
              <a:t>kommunale</a:t>
            </a:r>
            <a:r>
              <a:rPr lang="da-DK" sz="2800" b="0" i="0" dirty="0">
                <a:effectLst/>
                <a:latin typeface="arial" panose="020B0604020202020204" pitchFamily="34" charset="0"/>
              </a:rPr>
              <a:t> institutioner og bygninger.</a:t>
            </a:r>
            <a:endParaRPr lang="da-DK" sz="2800" dirty="0"/>
          </a:p>
        </p:txBody>
      </p:sp>
      <p:pic>
        <p:nvPicPr>
          <p:cNvPr id="5" name="Billede 4" descr="Et billede, der indeholder udendørs, hus, foret, adskillige&#10;&#10;Automatisk genereret beskrivelse">
            <a:extLst>
              <a:ext uri="{FF2B5EF4-FFF2-40B4-BE49-F238E27FC236}">
                <a16:creationId xmlns:a16="http://schemas.microsoft.com/office/drawing/2014/main" id="{FDE3C385-190A-41D9-A840-1AC86472A3D5}"/>
              </a:ext>
            </a:extLst>
          </p:cNvPr>
          <p:cNvPicPr>
            <a:picLocks noChangeAspect="1"/>
          </p:cNvPicPr>
          <p:nvPr/>
        </p:nvPicPr>
        <p:blipFill rotWithShape="1">
          <a:blip r:embed="rId2"/>
          <a:srcRect l="27024" r="25579"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2"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6444627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797890-3F5F-4DF1-B4FE-3F21B2C833DD}"/>
              </a:ext>
            </a:extLst>
          </p:cNvPr>
          <p:cNvSpPr>
            <a:spLocks noGrp="1"/>
          </p:cNvSpPr>
          <p:nvPr>
            <p:ph type="title"/>
          </p:nvPr>
        </p:nvSpPr>
        <p:spPr/>
        <p:txBody>
          <a:bodyPr>
            <a:normAutofit fontScale="90000"/>
          </a:bodyPr>
          <a:lstStyle/>
          <a:p>
            <a:r>
              <a:rPr lang="da-DK" b="0" i="0" dirty="0">
                <a:solidFill>
                  <a:srgbClr val="000000"/>
                </a:solidFill>
                <a:effectLst/>
                <a:latin typeface="Montserrat"/>
              </a:rPr>
              <a:t>Hvor meget fylder mine fire nye affaldsbeholdere på min grund</a:t>
            </a:r>
            <a:br>
              <a:rPr lang="da-DK" b="0" i="0" dirty="0">
                <a:solidFill>
                  <a:srgbClr val="000000"/>
                </a:solidFill>
                <a:effectLst/>
                <a:latin typeface="Montserrat"/>
              </a:rPr>
            </a:br>
            <a:endParaRPr lang="da-DK" dirty="0"/>
          </a:p>
        </p:txBody>
      </p:sp>
      <p:sp>
        <p:nvSpPr>
          <p:cNvPr id="3" name="Pladsholder til indhold 2">
            <a:extLst>
              <a:ext uri="{FF2B5EF4-FFF2-40B4-BE49-F238E27FC236}">
                <a16:creationId xmlns:a16="http://schemas.microsoft.com/office/drawing/2014/main" id="{407118F4-9882-40D7-A133-55AE34C9A25F}"/>
              </a:ext>
            </a:extLst>
          </p:cNvPr>
          <p:cNvSpPr>
            <a:spLocks noGrp="1"/>
          </p:cNvSpPr>
          <p:nvPr>
            <p:ph idx="1"/>
          </p:nvPr>
        </p:nvSpPr>
        <p:spPr/>
        <p:txBody>
          <a:bodyPr/>
          <a:lstStyle/>
          <a:p>
            <a:pPr algn="l"/>
            <a:r>
              <a:rPr lang="da-DK" b="0" i="0" dirty="0">
                <a:solidFill>
                  <a:srgbClr val="000000"/>
                </a:solidFill>
                <a:effectLst/>
                <a:latin typeface="Lato" panose="020F0502020204030203" pitchFamily="34" charset="0"/>
              </a:rPr>
              <a:t>Hver ny 240 liters beholder fylder 60 cm i bredden, 75 cm i dybden og 110 cm i højden.</a:t>
            </a:r>
          </a:p>
          <a:p>
            <a:pPr algn="l"/>
            <a:r>
              <a:rPr lang="da-DK" b="0" i="0" dirty="0">
                <a:solidFill>
                  <a:srgbClr val="000000"/>
                </a:solidFill>
                <a:effectLst/>
                <a:latin typeface="Lato" panose="020F0502020204030203" pitchFamily="34" charset="0"/>
              </a:rPr>
              <a:t>Standpladsen til de nye beholdere skal derfor måle ca. 290 – 300 cm i indvendigt længdemål og 75 cm i indvendigt dybdemål, så der er lidt manøvreplads til skraldemanden.</a:t>
            </a:r>
          </a:p>
          <a:p>
            <a:r>
              <a:rPr lang="da-DK" b="0" i="0" dirty="0">
                <a:solidFill>
                  <a:srgbClr val="000000"/>
                </a:solidFill>
                <a:effectLst/>
                <a:latin typeface="Calibri" panose="020F0502020204030204" pitchFamily="34" charset="0"/>
              </a:rPr>
              <a:t>Kørefast underlag er fx fliser, asfalt eller faststampet grus. Derudover er det vigtigt at adgangsvejen er jævn og uden huller, trin eller stigninger på over 10 %.</a:t>
            </a:r>
          </a:p>
          <a:p>
            <a:endParaRPr lang="da-DK" b="0" i="0" dirty="0">
              <a:solidFill>
                <a:srgbClr val="000000"/>
              </a:solidFill>
              <a:effectLst/>
              <a:latin typeface="Lato" panose="020F0502020204030203" pitchFamily="34" charset="0"/>
            </a:endParaRPr>
          </a:p>
          <a:p>
            <a:pPr algn="l"/>
            <a:endParaRPr lang="da-DK" b="0" i="0" dirty="0">
              <a:solidFill>
                <a:srgbClr val="000000"/>
              </a:solidFill>
              <a:effectLst/>
              <a:latin typeface="Lato" panose="020F0502020204030203" pitchFamily="34" charset="0"/>
            </a:endParaRPr>
          </a:p>
          <a:p>
            <a:endParaRPr lang="da-DK" dirty="0"/>
          </a:p>
        </p:txBody>
      </p:sp>
    </p:spTree>
    <p:extLst>
      <p:ext uri="{BB962C8B-B14F-4D97-AF65-F5344CB8AC3E}">
        <p14:creationId xmlns:p14="http://schemas.microsoft.com/office/powerpoint/2010/main" val="1808254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6" name="Straight Connector 7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el 1">
            <a:extLst>
              <a:ext uri="{FF2B5EF4-FFF2-40B4-BE49-F238E27FC236}">
                <a16:creationId xmlns:a16="http://schemas.microsoft.com/office/drawing/2014/main" id="{B4336390-8755-463D-8B83-142E87AEC83A}"/>
              </a:ext>
            </a:extLst>
          </p:cNvPr>
          <p:cNvSpPr>
            <a:spLocks noGrp="1"/>
          </p:cNvSpPr>
          <p:nvPr>
            <p:ph type="title"/>
          </p:nvPr>
        </p:nvSpPr>
        <p:spPr>
          <a:xfrm>
            <a:off x="985968" y="4473226"/>
            <a:ext cx="8831131" cy="1927573"/>
          </a:xfrm>
        </p:spPr>
        <p:txBody>
          <a:bodyPr vert="horz" lIns="91440" tIns="45720" rIns="91440" bIns="45720" rtlCol="0" anchor="b">
            <a:normAutofit fontScale="90000"/>
          </a:bodyPr>
          <a:lstStyle/>
          <a:p>
            <a:r>
              <a:rPr lang="en-US" sz="4800" dirty="0"/>
              <a:t>Se et </a:t>
            </a:r>
            <a:r>
              <a:rPr lang="en-US" sz="4800" dirty="0" err="1"/>
              <a:t>eksempel</a:t>
            </a:r>
            <a:r>
              <a:rPr lang="en-US" sz="4800" dirty="0"/>
              <a:t> </a:t>
            </a:r>
            <a:r>
              <a:rPr lang="en-US" sz="4800" dirty="0" err="1"/>
              <a:t>på</a:t>
            </a:r>
            <a:r>
              <a:rPr lang="en-US" sz="4800" dirty="0"/>
              <a:t> </a:t>
            </a:r>
            <a:r>
              <a:rPr lang="en-US" sz="4800" dirty="0" err="1"/>
              <a:t>genbrugspladserne</a:t>
            </a:r>
            <a:r>
              <a:rPr lang="en-US" sz="4800" dirty="0"/>
              <a:t> I </a:t>
            </a:r>
            <a:r>
              <a:rPr lang="en-US" sz="4800" dirty="0" err="1"/>
              <a:t>Frederiksværk</a:t>
            </a:r>
            <a:r>
              <a:rPr lang="en-US" sz="4800" dirty="0"/>
              <a:t> og </a:t>
            </a:r>
            <a:r>
              <a:rPr lang="en-US" sz="4800" dirty="0" err="1"/>
              <a:t>Hundested</a:t>
            </a:r>
            <a:endParaRPr lang="en-US" sz="4800" dirty="0"/>
          </a:p>
        </p:txBody>
      </p:sp>
      <p:pic>
        <p:nvPicPr>
          <p:cNvPr id="2050" name="Picture 2" descr="Kan være et billede af udendørs">
            <a:extLst>
              <a:ext uri="{FF2B5EF4-FFF2-40B4-BE49-F238E27FC236}">
                <a16:creationId xmlns:a16="http://schemas.microsoft.com/office/drawing/2014/main" id="{1C3DADD6-9C36-4D37-ADBB-36C169711DF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6556" r="1" b="40550"/>
          <a:stretch/>
        </p:blipFill>
        <p:spPr bwMode="auto">
          <a:xfrm>
            <a:off x="985968" y="609600"/>
            <a:ext cx="8288033" cy="363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631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5EB5F9-7EA6-4EEB-B675-D8A1FE31135C}"/>
              </a:ext>
            </a:extLst>
          </p:cNvPr>
          <p:cNvSpPr>
            <a:spLocks noGrp="1"/>
          </p:cNvSpPr>
          <p:nvPr>
            <p:ph type="title"/>
          </p:nvPr>
        </p:nvSpPr>
        <p:spPr/>
        <p:txBody>
          <a:bodyPr/>
          <a:lstStyle/>
          <a:p>
            <a:r>
              <a:rPr lang="da-DK" dirty="0"/>
              <a:t>OK underlag</a:t>
            </a:r>
          </a:p>
        </p:txBody>
      </p:sp>
      <p:sp>
        <p:nvSpPr>
          <p:cNvPr id="3" name="Pladsholder til indhold 2">
            <a:extLst>
              <a:ext uri="{FF2B5EF4-FFF2-40B4-BE49-F238E27FC236}">
                <a16:creationId xmlns:a16="http://schemas.microsoft.com/office/drawing/2014/main" id="{24E41374-F475-45D7-84EA-B789B59AF25A}"/>
              </a:ext>
            </a:extLst>
          </p:cNvPr>
          <p:cNvSpPr>
            <a:spLocks noGrp="1"/>
          </p:cNvSpPr>
          <p:nvPr>
            <p:ph idx="1"/>
          </p:nvPr>
        </p:nvSpPr>
        <p:spPr>
          <a:xfrm>
            <a:off x="677334" y="1511301"/>
            <a:ext cx="8596668" cy="4530062"/>
          </a:xfrm>
        </p:spPr>
        <p:txBody>
          <a:bodyPr>
            <a:normAutofit/>
          </a:bodyPr>
          <a:lstStyle/>
          <a:p>
            <a:pPr algn="l">
              <a:buFont typeface="+mj-lt"/>
              <a:buAutoNum type="arabicPeriod"/>
            </a:pPr>
            <a:r>
              <a:rPr lang="da-DK" sz="2400" b="0" i="0" dirty="0">
                <a:solidFill>
                  <a:srgbClr val="000000"/>
                </a:solidFill>
                <a:effectLst/>
                <a:latin typeface="Lato" panose="020F0502020204030203" pitchFamily="34" charset="0"/>
              </a:rPr>
              <a:t>Kortklippet græs på tør, fast sandjord kan godt være kørefast hele sommeren, men hvis det bliver blødt i en våd vinter er det nødvendigvis ikke kørefast længere. Så skal der ske en tilretning, fx dræn eller etablering af armeret græsbelægning.</a:t>
            </a:r>
          </a:p>
          <a:p>
            <a:pPr algn="l">
              <a:buFont typeface="+mj-lt"/>
              <a:buAutoNum type="arabicPeriod"/>
            </a:pPr>
            <a:r>
              <a:rPr lang="da-DK" sz="2400" b="0" i="0" dirty="0">
                <a:solidFill>
                  <a:srgbClr val="000000"/>
                </a:solidFill>
                <a:effectLst/>
                <a:latin typeface="Lato" panose="020F0502020204030203" pitchFamily="34" charset="0"/>
              </a:rPr>
              <a:t>Fliser, betonsten, teglsten, beton, asfalt er typisk alle kørefaste, men skal også være jævne.</a:t>
            </a:r>
          </a:p>
          <a:p>
            <a:pPr algn="l">
              <a:buFont typeface="+mj-lt"/>
              <a:buAutoNum type="arabicPeriod"/>
            </a:pPr>
            <a:r>
              <a:rPr lang="da-DK" sz="2400" b="0" i="0" dirty="0">
                <a:solidFill>
                  <a:srgbClr val="000000"/>
                </a:solidFill>
                <a:effectLst/>
                <a:latin typeface="Lato" panose="020F0502020204030203" pitchFamily="34" charset="0"/>
              </a:rPr>
              <a:t>Faststampet grus, for eksempel </a:t>
            </a:r>
            <a:r>
              <a:rPr lang="da-DK" sz="2400" b="0" i="0" dirty="0" err="1">
                <a:solidFill>
                  <a:srgbClr val="000000"/>
                </a:solidFill>
                <a:effectLst/>
                <a:latin typeface="Lato" panose="020F0502020204030203" pitchFamily="34" charset="0"/>
              </a:rPr>
              <a:t>lergrus</a:t>
            </a:r>
            <a:r>
              <a:rPr lang="da-DK" sz="2400" b="0" i="0" dirty="0">
                <a:solidFill>
                  <a:srgbClr val="000000"/>
                </a:solidFill>
                <a:effectLst/>
                <a:latin typeface="Lato" panose="020F0502020204030203" pitchFamily="34" charset="0"/>
              </a:rPr>
              <a:t> eller slotsgrus er velegnet underlag.</a:t>
            </a:r>
          </a:p>
          <a:p>
            <a:pPr algn="l">
              <a:buFont typeface="+mj-lt"/>
              <a:buAutoNum type="arabicPeriod"/>
            </a:pPr>
            <a:r>
              <a:rPr lang="da-DK" sz="2400" b="0" i="0" dirty="0">
                <a:solidFill>
                  <a:srgbClr val="000000"/>
                </a:solidFill>
                <a:effectLst/>
                <a:latin typeface="Lato" panose="020F0502020204030203" pitchFamily="34" charset="0"/>
              </a:rPr>
              <a:t>Armeret græs som er særlig tæt, dvs. betonsten med huller, så der er mest beton (ca. 70%) og mindst hul/græs (ca. 30%).</a:t>
            </a:r>
          </a:p>
          <a:p>
            <a:endParaRPr lang="da-DK" dirty="0"/>
          </a:p>
        </p:txBody>
      </p:sp>
    </p:spTree>
    <p:extLst>
      <p:ext uri="{BB962C8B-B14F-4D97-AF65-F5344CB8AC3E}">
        <p14:creationId xmlns:p14="http://schemas.microsoft.com/office/powerpoint/2010/main" val="621411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C1F23F-2BB4-450E-8DEB-D4E1E30F5C01}"/>
              </a:ext>
            </a:extLst>
          </p:cNvPr>
          <p:cNvSpPr>
            <a:spLocks noGrp="1"/>
          </p:cNvSpPr>
          <p:nvPr>
            <p:ph type="title"/>
          </p:nvPr>
        </p:nvSpPr>
        <p:spPr/>
        <p:txBody>
          <a:bodyPr>
            <a:normAutofit fontScale="90000"/>
          </a:bodyPr>
          <a:lstStyle/>
          <a:p>
            <a:r>
              <a:rPr lang="da-DK" b="1" i="0" dirty="0">
                <a:solidFill>
                  <a:srgbClr val="000000"/>
                </a:solidFill>
                <a:effectLst/>
                <a:latin typeface="Lato" panose="020F0502020204030203" pitchFamily="34" charset="0"/>
              </a:rPr>
              <a:t>Eksempler på ikke-kørefaste, ikke-jævne belægninger</a:t>
            </a:r>
            <a:br>
              <a:rPr lang="da-DK" b="0" i="0" dirty="0">
                <a:solidFill>
                  <a:srgbClr val="000000"/>
                </a:solidFill>
                <a:effectLst/>
                <a:latin typeface="Lato" panose="020F0502020204030203" pitchFamily="34" charset="0"/>
              </a:rPr>
            </a:br>
            <a:endParaRPr lang="da-DK" dirty="0"/>
          </a:p>
        </p:txBody>
      </p:sp>
      <p:sp>
        <p:nvSpPr>
          <p:cNvPr id="3" name="Pladsholder til indhold 2">
            <a:extLst>
              <a:ext uri="{FF2B5EF4-FFF2-40B4-BE49-F238E27FC236}">
                <a16:creationId xmlns:a16="http://schemas.microsoft.com/office/drawing/2014/main" id="{CFD17B3B-3E9B-47F5-AF60-96CC17AF0835}"/>
              </a:ext>
            </a:extLst>
          </p:cNvPr>
          <p:cNvSpPr>
            <a:spLocks noGrp="1"/>
          </p:cNvSpPr>
          <p:nvPr>
            <p:ph idx="1"/>
          </p:nvPr>
        </p:nvSpPr>
        <p:spPr/>
        <p:txBody>
          <a:bodyPr/>
          <a:lstStyle/>
          <a:p>
            <a:pPr algn="l"/>
            <a:r>
              <a:rPr lang="da-DK" b="1" i="0" dirty="0">
                <a:solidFill>
                  <a:srgbClr val="000000"/>
                </a:solidFill>
                <a:effectLst/>
                <a:latin typeface="Lato" panose="020F0502020204030203" pitchFamily="34" charset="0"/>
              </a:rPr>
              <a:t>Eksempler på ikke-kørefaste, ikke-jævne belægninger</a:t>
            </a:r>
            <a:endParaRPr lang="da-DK" b="0" i="0" dirty="0">
              <a:solidFill>
                <a:srgbClr val="000000"/>
              </a:solidFill>
              <a:effectLst/>
              <a:latin typeface="Lato" panose="020F0502020204030203" pitchFamily="34" charset="0"/>
            </a:endParaRPr>
          </a:p>
          <a:p>
            <a:pPr algn="l">
              <a:buFont typeface="+mj-lt"/>
              <a:buAutoNum type="arabicPeriod"/>
            </a:pPr>
            <a:r>
              <a:rPr lang="da-DK" b="0" i="0" dirty="0">
                <a:solidFill>
                  <a:srgbClr val="000000"/>
                </a:solidFill>
                <a:effectLst/>
                <a:latin typeface="Lato" panose="020F0502020204030203" pitchFamily="34" charset="0"/>
              </a:rPr>
              <a:t>Perlegrus og lignende</a:t>
            </a:r>
          </a:p>
          <a:p>
            <a:pPr algn="l">
              <a:buFont typeface="+mj-lt"/>
              <a:buAutoNum type="arabicPeriod"/>
            </a:pPr>
            <a:r>
              <a:rPr lang="da-DK" b="0" i="0" dirty="0">
                <a:solidFill>
                  <a:srgbClr val="000000"/>
                </a:solidFill>
                <a:effectLst/>
                <a:latin typeface="Lato" panose="020F0502020204030203" pitchFamily="34" charset="0"/>
              </a:rPr>
              <a:t>Vådt, blødt græs på blød bund</a:t>
            </a:r>
          </a:p>
          <a:p>
            <a:pPr algn="l">
              <a:buFont typeface="+mj-lt"/>
              <a:buAutoNum type="arabicPeriod"/>
            </a:pPr>
            <a:r>
              <a:rPr lang="da-DK" b="0" i="0" dirty="0">
                <a:solidFill>
                  <a:srgbClr val="000000"/>
                </a:solidFill>
                <a:effectLst/>
                <a:latin typeface="Lato" panose="020F0502020204030203" pitchFamily="34" charset="0"/>
              </a:rPr>
              <a:t>Blødt mos</a:t>
            </a:r>
          </a:p>
          <a:p>
            <a:pPr algn="l">
              <a:buFont typeface="+mj-lt"/>
              <a:buAutoNum type="arabicPeriod"/>
            </a:pPr>
            <a:r>
              <a:rPr lang="da-DK" b="0" i="0" dirty="0">
                <a:solidFill>
                  <a:srgbClr val="000000"/>
                </a:solidFill>
                <a:effectLst/>
                <a:latin typeface="Lato" panose="020F0502020204030203" pitchFamily="34" charset="0"/>
              </a:rPr>
              <a:t>Våd, blød, mudret jord</a:t>
            </a:r>
          </a:p>
          <a:p>
            <a:pPr algn="l">
              <a:buFont typeface="+mj-lt"/>
              <a:buAutoNum type="arabicPeriod"/>
            </a:pPr>
            <a:r>
              <a:rPr lang="da-DK" b="0" i="0" dirty="0">
                <a:solidFill>
                  <a:srgbClr val="000000"/>
                </a:solidFill>
                <a:effectLst/>
                <a:latin typeface="Lato" panose="020F0502020204030203" pitchFamily="34" charset="0"/>
              </a:rPr>
              <a:t>Ujævne fliser med huller og mangler</a:t>
            </a:r>
          </a:p>
          <a:p>
            <a:pPr algn="l">
              <a:buFont typeface="+mj-lt"/>
              <a:buAutoNum type="arabicPeriod"/>
            </a:pPr>
            <a:r>
              <a:rPr lang="da-DK" b="0" i="0" dirty="0">
                <a:solidFill>
                  <a:srgbClr val="000000"/>
                </a:solidFill>
                <a:effectLst/>
                <a:latin typeface="Lato" panose="020F0502020204030203" pitchFamily="34" charset="0"/>
              </a:rPr>
              <a:t>Ujævnt, stenet, hullet grus</a:t>
            </a:r>
          </a:p>
          <a:p>
            <a:pPr algn="l">
              <a:buFont typeface="+mj-lt"/>
              <a:buAutoNum type="arabicPeriod"/>
            </a:pPr>
            <a:r>
              <a:rPr lang="da-DK" b="0" i="0" dirty="0">
                <a:solidFill>
                  <a:srgbClr val="000000"/>
                </a:solidFill>
                <a:effectLst/>
                <a:latin typeface="Lato" panose="020F0502020204030203" pitchFamily="34" charset="0"/>
              </a:rPr>
              <a:t>Armeret græs med lille betonandel og stor græsandel.</a:t>
            </a:r>
          </a:p>
          <a:p>
            <a:endParaRPr lang="da-DK" dirty="0"/>
          </a:p>
        </p:txBody>
      </p:sp>
    </p:spTree>
    <p:extLst>
      <p:ext uri="{BB962C8B-B14F-4D97-AF65-F5344CB8AC3E}">
        <p14:creationId xmlns:p14="http://schemas.microsoft.com/office/powerpoint/2010/main" val="3261422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AB595-480B-4AB6-B876-A73F2479CF28}"/>
              </a:ext>
            </a:extLst>
          </p:cNvPr>
          <p:cNvSpPr>
            <a:spLocks noGrp="1"/>
          </p:cNvSpPr>
          <p:nvPr>
            <p:ph type="title"/>
          </p:nvPr>
        </p:nvSpPr>
        <p:spPr/>
        <p:txBody>
          <a:bodyPr/>
          <a:lstStyle/>
          <a:p>
            <a:r>
              <a:rPr lang="da-DK" b="0" i="0" dirty="0">
                <a:solidFill>
                  <a:srgbClr val="000000"/>
                </a:solidFill>
                <a:effectLst/>
                <a:latin typeface="Montserrat"/>
              </a:rPr>
              <a:t>Hvor tit bliver mine beholdere tømt?</a:t>
            </a:r>
            <a:br>
              <a:rPr lang="da-DK" b="0" i="0" dirty="0">
                <a:solidFill>
                  <a:srgbClr val="000000"/>
                </a:solidFill>
                <a:effectLst/>
                <a:latin typeface="Montserrat"/>
              </a:rPr>
            </a:br>
            <a:endParaRPr lang="da-DK" dirty="0"/>
          </a:p>
        </p:txBody>
      </p:sp>
      <p:sp>
        <p:nvSpPr>
          <p:cNvPr id="3" name="Pladsholder til indhold 2">
            <a:extLst>
              <a:ext uri="{FF2B5EF4-FFF2-40B4-BE49-F238E27FC236}">
                <a16:creationId xmlns:a16="http://schemas.microsoft.com/office/drawing/2014/main" id="{91490213-2135-441C-9A4F-F16A485D8E92}"/>
              </a:ext>
            </a:extLst>
          </p:cNvPr>
          <p:cNvSpPr>
            <a:spLocks noGrp="1"/>
          </p:cNvSpPr>
          <p:nvPr>
            <p:ph idx="1"/>
          </p:nvPr>
        </p:nvSpPr>
        <p:spPr/>
        <p:txBody>
          <a:bodyPr/>
          <a:lstStyle/>
          <a:p>
            <a:pPr algn="l"/>
            <a:r>
              <a:rPr lang="da-DK" sz="2800" b="0" i="0" dirty="0">
                <a:solidFill>
                  <a:srgbClr val="000000"/>
                </a:solidFill>
                <a:effectLst/>
                <a:latin typeface="Lato" panose="020F0502020204030203" pitchFamily="34" charset="0"/>
              </a:rPr>
              <a:t>Beholderne vil blive tømt som følger</a:t>
            </a:r>
          </a:p>
          <a:p>
            <a:pPr algn="l">
              <a:buFont typeface="Arial" panose="020B0604020202020204" pitchFamily="34" charset="0"/>
              <a:buChar char="•"/>
            </a:pPr>
            <a:r>
              <a:rPr lang="da-DK" sz="2800" b="0" i="0" dirty="0">
                <a:solidFill>
                  <a:srgbClr val="000000"/>
                </a:solidFill>
                <a:effectLst/>
                <a:latin typeface="Lato" panose="020F0502020204030203" pitchFamily="34" charset="0"/>
              </a:rPr>
              <a:t>Rest/mad hver 2. uge</a:t>
            </a:r>
          </a:p>
          <a:p>
            <a:pPr algn="l">
              <a:buFont typeface="Arial" panose="020B0604020202020204" pitchFamily="34" charset="0"/>
              <a:buChar char="•"/>
            </a:pPr>
            <a:r>
              <a:rPr lang="da-DK" sz="2800" b="0" i="0" dirty="0">
                <a:solidFill>
                  <a:srgbClr val="000000"/>
                </a:solidFill>
                <a:effectLst/>
                <a:latin typeface="Lato" panose="020F0502020204030203" pitchFamily="34" charset="0"/>
              </a:rPr>
              <a:t>Plast og mad- &amp; drikkekartoner hver 4. uge</a:t>
            </a:r>
          </a:p>
          <a:p>
            <a:pPr algn="l">
              <a:buFont typeface="Arial" panose="020B0604020202020204" pitchFamily="34" charset="0"/>
              <a:buChar char="•"/>
            </a:pPr>
            <a:r>
              <a:rPr lang="da-DK" sz="2800" b="0" i="0" dirty="0">
                <a:solidFill>
                  <a:srgbClr val="000000"/>
                </a:solidFill>
                <a:effectLst/>
                <a:latin typeface="Lato" panose="020F0502020204030203" pitchFamily="34" charset="0"/>
              </a:rPr>
              <a:t>Pap hver 4. uge</a:t>
            </a:r>
          </a:p>
          <a:p>
            <a:pPr algn="l">
              <a:buFont typeface="Arial" panose="020B0604020202020204" pitchFamily="34" charset="0"/>
              <a:buChar char="•"/>
            </a:pPr>
            <a:r>
              <a:rPr lang="da-DK" sz="2800" b="0" i="0" dirty="0">
                <a:solidFill>
                  <a:srgbClr val="000000"/>
                </a:solidFill>
                <a:effectLst/>
                <a:latin typeface="Lato" panose="020F0502020204030203" pitchFamily="34" charset="0"/>
              </a:rPr>
              <a:t>Papir/metal hver 10. uge.</a:t>
            </a:r>
          </a:p>
          <a:p>
            <a:br>
              <a:rPr lang="da-DK" dirty="0"/>
            </a:br>
            <a:endParaRPr lang="da-DK" dirty="0"/>
          </a:p>
        </p:txBody>
      </p:sp>
    </p:spTree>
    <p:extLst>
      <p:ext uri="{BB962C8B-B14F-4D97-AF65-F5344CB8AC3E}">
        <p14:creationId xmlns:p14="http://schemas.microsoft.com/office/powerpoint/2010/main" val="758964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2641E-68DA-47B3-B86A-88DA43B78557}"/>
              </a:ext>
            </a:extLst>
          </p:cNvPr>
          <p:cNvSpPr>
            <a:spLocks noGrp="1"/>
          </p:cNvSpPr>
          <p:nvPr>
            <p:ph type="title"/>
          </p:nvPr>
        </p:nvSpPr>
        <p:spPr/>
        <p:txBody>
          <a:bodyPr/>
          <a:lstStyle/>
          <a:p>
            <a:r>
              <a:rPr lang="da-DK" b="0" i="0" dirty="0">
                <a:solidFill>
                  <a:srgbClr val="000000"/>
                </a:solidFill>
                <a:effectLst/>
                <a:latin typeface="Montserrat"/>
              </a:rPr>
              <a:t>Hvad dækker naboordningen over?</a:t>
            </a:r>
            <a:br>
              <a:rPr lang="da-DK" b="0" i="0" dirty="0">
                <a:solidFill>
                  <a:srgbClr val="000000"/>
                </a:solidFill>
                <a:effectLst/>
                <a:latin typeface="Montserrat"/>
              </a:rPr>
            </a:br>
            <a:endParaRPr lang="da-DK" dirty="0"/>
          </a:p>
        </p:txBody>
      </p:sp>
      <p:sp>
        <p:nvSpPr>
          <p:cNvPr id="3" name="Pladsholder til indhold 2">
            <a:extLst>
              <a:ext uri="{FF2B5EF4-FFF2-40B4-BE49-F238E27FC236}">
                <a16:creationId xmlns:a16="http://schemas.microsoft.com/office/drawing/2014/main" id="{ED4CFA62-F4E1-4D7B-9F1F-A98E76E51ED0}"/>
              </a:ext>
            </a:extLst>
          </p:cNvPr>
          <p:cNvSpPr>
            <a:spLocks noGrp="1"/>
          </p:cNvSpPr>
          <p:nvPr>
            <p:ph idx="1"/>
          </p:nvPr>
        </p:nvSpPr>
        <p:spPr/>
        <p:txBody>
          <a:bodyPr/>
          <a:lstStyle/>
          <a:p>
            <a:pPr algn="l"/>
            <a:r>
              <a:rPr lang="da-DK" sz="2800" b="0" i="0" dirty="0">
                <a:solidFill>
                  <a:srgbClr val="000000"/>
                </a:solidFill>
                <a:effectLst/>
                <a:latin typeface="Lato" panose="020F0502020204030203" pitchFamily="34" charset="0"/>
              </a:rPr>
              <a:t>Naboordningen gælder kun for sommerhuse og kun for huse der deler skel. Du og din nabo skal være enige om at dele beholderne og hvor de skal stå.</a:t>
            </a:r>
          </a:p>
          <a:p>
            <a:pPr algn="l"/>
            <a:r>
              <a:rPr lang="da-DK" sz="2800" b="0" i="0" dirty="0">
                <a:solidFill>
                  <a:srgbClr val="000000"/>
                </a:solidFill>
                <a:effectLst/>
                <a:latin typeface="Lato" panose="020F0502020204030203" pitchFamily="34" charset="0"/>
              </a:rPr>
              <a:t>Hvis I er enige om at det bedste for jer er at dele beholderne, så kontakt </a:t>
            </a:r>
            <a:r>
              <a:rPr lang="da-DK" sz="2800" b="0" i="0" u="none" strike="noStrike" dirty="0">
                <a:solidFill>
                  <a:srgbClr val="0073AE"/>
                </a:solidFill>
                <a:effectLst/>
                <a:latin typeface="Lato" panose="020F0502020204030203" pitchFamily="34" charset="0"/>
                <a:hlinkClick r:id="rId2"/>
              </a:rPr>
              <a:t>nyaffaldsordning@hnf.dk</a:t>
            </a:r>
            <a:endParaRPr lang="da-DK" sz="2800" b="0" i="0" dirty="0">
              <a:solidFill>
                <a:srgbClr val="000000"/>
              </a:solidFill>
              <a:effectLst/>
              <a:latin typeface="Lato" panose="020F0502020204030203" pitchFamily="34" charset="0"/>
            </a:endParaRPr>
          </a:p>
          <a:p>
            <a:endParaRPr lang="da-DK" dirty="0"/>
          </a:p>
        </p:txBody>
      </p:sp>
    </p:spTree>
    <p:extLst>
      <p:ext uri="{BB962C8B-B14F-4D97-AF65-F5344CB8AC3E}">
        <p14:creationId xmlns:p14="http://schemas.microsoft.com/office/powerpoint/2010/main" val="2088379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6FD190-E99A-46AC-AD62-DEF4A24F3C11}"/>
              </a:ext>
            </a:extLst>
          </p:cNvPr>
          <p:cNvSpPr>
            <a:spLocks noGrp="1"/>
          </p:cNvSpPr>
          <p:nvPr>
            <p:ph type="title"/>
          </p:nvPr>
        </p:nvSpPr>
        <p:spPr>
          <a:xfrm>
            <a:off x="1043950" y="1179151"/>
            <a:ext cx="3300646" cy="4463889"/>
          </a:xfrm>
        </p:spPr>
        <p:txBody>
          <a:bodyPr anchor="ctr">
            <a:normAutofit/>
          </a:bodyPr>
          <a:lstStyle/>
          <a:p>
            <a:r>
              <a:rPr lang="da-DK" dirty="0"/>
              <a:t>DAGSORDEN</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3B973298-87CF-497C-BF97-EA4F686FE376}"/>
              </a:ext>
            </a:extLst>
          </p:cNvPr>
          <p:cNvSpPr>
            <a:spLocks noGrp="1"/>
          </p:cNvSpPr>
          <p:nvPr>
            <p:ph idx="1"/>
          </p:nvPr>
        </p:nvSpPr>
        <p:spPr>
          <a:xfrm>
            <a:off x="4805085" y="1109145"/>
            <a:ext cx="7171762" cy="4603900"/>
          </a:xfrm>
        </p:spPr>
        <p:txBody>
          <a:bodyPr anchor="ctr">
            <a:normAutofit fontScale="25000" lnSpcReduction="20000"/>
          </a:bodyPr>
          <a:lstStyle/>
          <a:p>
            <a:pPr marL="342900" lvl="0" indent="-342900">
              <a:spcAft>
                <a:spcPts val="1200"/>
              </a:spcAft>
              <a:buFont typeface="+mj-lt"/>
              <a:buAutoNum type="arabicPeriod"/>
            </a:pPr>
            <a:r>
              <a:rPr lang="da-DK" sz="8000" dirty="0">
                <a:effectLst/>
                <a:latin typeface="Calibri" panose="020F0502020204030204" pitchFamily="34" charset="0"/>
                <a:ea typeface="Calibri" panose="020F0502020204030204" pitchFamily="34" charset="0"/>
                <a:cs typeface="Times New Roman" panose="02020603050405020304" pitchFamily="18" charset="0"/>
              </a:rPr>
              <a:t>Valg af dirigent</a:t>
            </a:r>
          </a:p>
          <a:p>
            <a:pPr marL="342900" lvl="0" indent="-342900">
              <a:spcAft>
                <a:spcPts val="1200"/>
              </a:spcAft>
              <a:buFont typeface="+mj-lt"/>
              <a:buAutoNum type="arabicPeriod"/>
            </a:pPr>
            <a:r>
              <a:rPr lang="da-DK" sz="8000" dirty="0">
                <a:effectLst/>
                <a:latin typeface="Calibri" panose="020F0502020204030204" pitchFamily="34" charset="0"/>
                <a:ea typeface="Calibri" panose="020F0502020204030204" pitchFamily="34" charset="0"/>
                <a:cs typeface="Times New Roman" panose="02020603050405020304" pitchFamily="18" charset="0"/>
              </a:rPr>
              <a:t>Bestyrelsens beretning for de to forløbne år</a:t>
            </a:r>
          </a:p>
          <a:p>
            <a:pPr marL="342900" lvl="0" indent="-342900">
              <a:spcAft>
                <a:spcPts val="1200"/>
              </a:spcAft>
              <a:buFont typeface="+mj-lt"/>
              <a:buAutoNum type="arabicPeriod"/>
            </a:pPr>
            <a:r>
              <a:rPr lang="da-DK" sz="8000" dirty="0">
                <a:effectLst/>
                <a:latin typeface="Calibri" panose="020F0502020204030204" pitchFamily="34" charset="0"/>
                <a:ea typeface="Calibri" panose="020F0502020204030204" pitchFamily="34" charset="0"/>
                <a:cs typeface="Times New Roman" panose="02020603050405020304" pitchFamily="18" charset="0"/>
              </a:rPr>
              <a:t>Det reviderede regnskab for de to forløbne år til godkendelse</a:t>
            </a:r>
          </a:p>
          <a:p>
            <a:pPr marL="342900" lvl="0" indent="-342900">
              <a:spcAft>
                <a:spcPts val="1200"/>
              </a:spcAft>
              <a:buFont typeface="+mj-lt"/>
              <a:buAutoNum type="arabicPeriod"/>
            </a:pPr>
            <a:r>
              <a:rPr lang="da-DK" sz="8000" dirty="0" err="1">
                <a:effectLst/>
                <a:latin typeface="Calibri" panose="020F0502020204030204" pitchFamily="34" charset="0"/>
                <a:ea typeface="Calibri" panose="020F0502020204030204" pitchFamily="34" charset="0"/>
                <a:cs typeface="Times New Roman" panose="02020603050405020304" pitchFamily="18" charset="0"/>
              </a:rPr>
              <a:t>Vejlauget</a:t>
            </a:r>
            <a:r>
              <a:rPr lang="da-DK" sz="8000" dirty="0">
                <a:effectLst/>
                <a:latin typeface="Calibri" panose="020F0502020204030204" pitchFamily="34" charset="0"/>
                <a:ea typeface="Calibri" panose="020F0502020204030204" pitchFamily="34" charset="0"/>
                <a:cs typeface="Times New Roman" panose="02020603050405020304" pitchFamily="18" charset="0"/>
              </a:rPr>
              <a:t> opgaver i de to kommende år</a:t>
            </a:r>
          </a:p>
          <a:p>
            <a:pPr marL="342900" lvl="0" indent="-342900">
              <a:spcAft>
                <a:spcPts val="1200"/>
              </a:spcAft>
              <a:buFont typeface="+mj-lt"/>
              <a:buAutoNum type="arabicPeriod"/>
            </a:pPr>
            <a:r>
              <a:rPr lang="da-DK" sz="8000" dirty="0">
                <a:effectLst/>
                <a:latin typeface="Calibri" panose="020F0502020204030204" pitchFamily="34" charset="0"/>
                <a:ea typeface="Calibri" panose="020F0502020204030204" pitchFamily="34" charset="0"/>
                <a:cs typeface="Times New Roman" panose="02020603050405020304" pitchFamily="18" charset="0"/>
              </a:rPr>
              <a:t>Medlemskontingent for de to kommende kalenderår</a:t>
            </a:r>
          </a:p>
          <a:p>
            <a:pPr marL="342900" lvl="0" indent="-342900">
              <a:spcAft>
                <a:spcPts val="1200"/>
              </a:spcAft>
              <a:buFont typeface="+mj-lt"/>
              <a:buAutoNum type="arabicPeriod"/>
            </a:pPr>
            <a:r>
              <a:rPr lang="da-DK" sz="8000" dirty="0">
                <a:effectLst/>
                <a:latin typeface="Calibri" panose="020F0502020204030204" pitchFamily="34" charset="0"/>
                <a:ea typeface="Calibri" panose="020F0502020204030204" pitchFamily="34" charset="0"/>
                <a:cs typeface="Times New Roman" panose="02020603050405020304" pitchFamily="18" charset="0"/>
              </a:rPr>
              <a:t>Valg af bestyrelsesmedlemmer</a:t>
            </a:r>
          </a:p>
          <a:p>
            <a:pPr marL="342900" lvl="0" indent="-342900">
              <a:spcAft>
                <a:spcPts val="1200"/>
              </a:spcAft>
              <a:buFont typeface="+mj-lt"/>
              <a:buAutoNum type="arabicPeriod"/>
            </a:pPr>
            <a:r>
              <a:rPr lang="da-DK" sz="8000" dirty="0">
                <a:effectLst/>
                <a:latin typeface="Calibri" panose="020F0502020204030204" pitchFamily="34" charset="0"/>
                <a:ea typeface="Calibri" panose="020F0502020204030204" pitchFamily="34" charset="0"/>
                <a:cs typeface="Times New Roman" panose="02020603050405020304" pitchFamily="18" charset="0"/>
              </a:rPr>
              <a:t>Valg af revisor</a:t>
            </a:r>
          </a:p>
          <a:p>
            <a:pPr marL="342900" lvl="0" indent="-342900">
              <a:spcAft>
                <a:spcPts val="1200"/>
              </a:spcAft>
              <a:buFont typeface="+mj-lt"/>
              <a:buAutoNum type="arabicPeriod"/>
            </a:pPr>
            <a:r>
              <a:rPr lang="da-DK" sz="8000" dirty="0">
                <a:effectLst/>
                <a:latin typeface="Calibri" panose="020F0502020204030204" pitchFamily="34" charset="0"/>
                <a:ea typeface="Calibri" panose="020F0502020204030204" pitchFamily="34" charset="0"/>
                <a:cs typeface="Times New Roman" panose="02020603050405020304" pitchFamily="18" charset="0"/>
              </a:rPr>
              <a:t>Indkomne forslag</a:t>
            </a:r>
          </a:p>
          <a:p>
            <a:pPr marL="342900" lvl="0" indent="-342900">
              <a:spcAft>
                <a:spcPts val="1200"/>
              </a:spcAft>
              <a:buFont typeface="+mj-lt"/>
              <a:buAutoNum type="arabicPeriod"/>
            </a:pPr>
            <a:r>
              <a:rPr lang="da-DK" sz="8000" dirty="0">
                <a:latin typeface="Calibri" panose="020F0502020204030204" pitchFamily="34" charset="0"/>
                <a:ea typeface="Calibri" panose="020F0502020204030204" pitchFamily="34" charset="0"/>
                <a:cs typeface="Times New Roman" panose="02020603050405020304" pitchFamily="18" charset="0"/>
              </a:rPr>
              <a:t>Eventuelt</a:t>
            </a:r>
            <a:endParaRPr lang="da-DK" sz="80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37993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75251-56EE-4219-8735-7988C6B00676}"/>
              </a:ext>
            </a:extLst>
          </p:cNvPr>
          <p:cNvSpPr>
            <a:spLocks noGrp="1"/>
          </p:cNvSpPr>
          <p:nvPr>
            <p:ph type="title"/>
          </p:nvPr>
        </p:nvSpPr>
        <p:spPr/>
        <p:txBody>
          <a:bodyPr>
            <a:normAutofit fontScale="90000"/>
          </a:bodyPr>
          <a:lstStyle/>
          <a:p>
            <a:r>
              <a:rPr lang="da-DK" sz="3600" dirty="0">
                <a:effectLst/>
                <a:latin typeface="Calibri" panose="020F0502020204030204" pitchFamily="34" charset="0"/>
                <a:ea typeface="Calibri" panose="020F0502020204030204" pitchFamily="34" charset="0"/>
                <a:cs typeface="Times New Roman" panose="02020603050405020304" pitchFamily="18" charset="0"/>
              </a:rPr>
              <a:t>Medlemskontingent for de to kommende kalenderår</a:t>
            </a:r>
            <a:br>
              <a:rPr lang="da-DK" sz="36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3D715B22-AE5A-44F2-85AC-E96384FA09BD}"/>
              </a:ext>
            </a:extLst>
          </p:cNvPr>
          <p:cNvSpPr>
            <a:spLocks noGrp="1"/>
          </p:cNvSpPr>
          <p:nvPr>
            <p:ph idx="1"/>
          </p:nvPr>
        </p:nvSpPr>
        <p:spPr/>
        <p:txBody>
          <a:bodyPr>
            <a:normAutofit/>
          </a:bodyPr>
          <a:lstStyle/>
          <a:p>
            <a:r>
              <a:rPr lang="da-DK" sz="2400" dirty="0"/>
              <a:t>Bestyrelsen foreslår uændret 2x300 kr. indtil næste ekstraordinære generalforsamling.</a:t>
            </a:r>
          </a:p>
          <a:p>
            <a:r>
              <a:rPr lang="da-DK" sz="2400" dirty="0"/>
              <a:t>Beløbet opkræves uændret over ejendomsskatten halvårligt.</a:t>
            </a:r>
          </a:p>
        </p:txBody>
      </p:sp>
    </p:spTree>
    <p:extLst>
      <p:ext uri="{BB962C8B-B14F-4D97-AF65-F5344CB8AC3E}">
        <p14:creationId xmlns:p14="http://schemas.microsoft.com/office/powerpoint/2010/main" val="34235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FD7B51-0F2C-4B07-950D-6376F226B307}"/>
              </a:ext>
            </a:extLst>
          </p:cNvPr>
          <p:cNvSpPr>
            <a:spLocks noGrp="1"/>
          </p:cNvSpPr>
          <p:nvPr>
            <p:ph type="title"/>
          </p:nvPr>
        </p:nvSpPr>
        <p:spPr/>
        <p:txBody>
          <a:bodyPr/>
          <a:lstStyle/>
          <a:p>
            <a:r>
              <a:rPr lang="da-DK" sz="3600" dirty="0">
                <a:effectLst/>
                <a:latin typeface="Calibri" panose="020F0502020204030204" pitchFamily="34" charset="0"/>
                <a:ea typeface="Calibri" panose="020F0502020204030204" pitchFamily="34" charset="0"/>
                <a:cs typeface="Times New Roman" panose="02020603050405020304" pitchFamily="18" charset="0"/>
              </a:rPr>
              <a:t>Valg af bestyrelsesmedlemmer</a:t>
            </a:r>
            <a:br>
              <a:rPr lang="da-DK" sz="36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3B587720-5170-4C05-82B9-A4A039B42497}"/>
              </a:ext>
            </a:extLst>
          </p:cNvPr>
          <p:cNvSpPr>
            <a:spLocks noGrp="1"/>
          </p:cNvSpPr>
          <p:nvPr>
            <p:ph idx="1"/>
          </p:nvPr>
        </p:nvSpPr>
        <p:spPr/>
        <p:txBody>
          <a:bodyPr>
            <a:normAutofit/>
          </a:bodyPr>
          <a:lstStyle/>
          <a:p>
            <a:r>
              <a:rPr lang="da-DK" sz="2800" dirty="0"/>
              <a:t>Bestyrelsen består pt. af 4 nye medlemmer.</a:t>
            </a:r>
          </a:p>
          <a:p>
            <a:r>
              <a:rPr lang="da-DK" sz="2400" dirty="0"/>
              <a:t>Følgende genopstiller:</a:t>
            </a:r>
          </a:p>
          <a:p>
            <a:r>
              <a:rPr lang="da-DK" sz="2000" dirty="0"/>
              <a:t>Thomas Sunke – 49</a:t>
            </a:r>
          </a:p>
          <a:p>
            <a:r>
              <a:rPr lang="da-DK" sz="2000" dirty="0"/>
              <a:t>Søren Lottrup – 47</a:t>
            </a:r>
          </a:p>
          <a:p>
            <a:r>
              <a:rPr lang="da-DK" sz="2000" dirty="0"/>
              <a:t>Niels Klagenberg - 85A</a:t>
            </a:r>
          </a:p>
          <a:p>
            <a:r>
              <a:rPr lang="da-DK" sz="2000" dirty="0"/>
              <a:t>Per Lange – 33A</a:t>
            </a:r>
          </a:p>
          <a:p>
            <a:endParaRPr lang="da-DK" dirty="0"/>
          </a:p>
          <a:p>
            <a:r>
              <a:rPr lang="da-DK" sz="2400" dirty="0"/>
              <a:t>Men vi vil så gerne have dig med </a:t>
            </a:r>
            <a:r>
              <a:rPr lang="da-DK" sz="2400" dirty="0" err="1"/>
              <a:t>også….Vi</a:t>
            </a:r>
            <a:r>
              <a:rPr lang="da-DK" sz="2400" dirty="0"/>
              <a:t> er ret digitale…</a:t>
            </a:r>
          </a:p>
        </p:txBody>
      </p:sp>
    </p:spTree>
    <p:extLst>
      <p:ext uri="{BB962C8B-B14F-4D97-AF65-F5344CB8AC3E}">
        <p14:creationId xmlns:p14="http://schemas.microsoft.com/office/powerpoint/2010/main" val="888581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5A6209-0EFE-4609-941F-04B7D5BBF2FD}"/>
              </a:ext>
            </a:extLst>
          </p:cNvPr>
          <p:cNvSpPr>
            <a:spLocks noGrp="1"/>
          </p:cNvSpPr>
          <p:nvPr>
            <p:ph type="title"/>
          </p:nvPr>
        </p:nvSpPr>
        <p:spPr/>
        <p:txBody>
          <a:bodyPr/>
          <a:lstStyle/>
          <a:p>
            <a:r>
              <a:rPr lang="da-DK" sz="3600" dirty="0">
                <a:effectLst/>
                <a:latin typeface="Calibri" panose="020F0502020204030204" pitchFamily="34" charset="0"/>
                <a:ea typeface="Calibri" panose="020F0502020204030204" pitchFamily="34" charset="0"/>
                <a:cs typeface="Times New Roman" panose="02020603050405020304" pitchFamily="18" charset="0"/>
              </a:rPr>
              <a:t>Valg af revisor</a:t>
            </a:r>
            <a:br>
              <a:rPr lang="da-DK" sz="36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1E742EE5-A284-4A3B-936A-0B4FECE3B702}"/>
              </a:ext>
            </a:extLst>
          </p:cNvPr>
          <p:cNvSpPr>
            <a:spLocks noGrp="1"/>
          </p:cNvSpPr>
          <p:nvPr>
            <p:ph idx="1"/>
          </p:nvPr>
        </p:nvSpPr>
        <p:spPr/>
        <p:txBody>
          <a:bodyPr>
            <a:normAutofit/>
          </a:bodyPr>
          <a:lstStyle/>
          <a:p>
            <a:r>
              <a:rPr lang="da-DK" sz="2800" dirty="0"/>
              <a:t>Bestyrelsen foreslår Anders Bo Bech - 87</a:t>
            </a:r>
          </a:p>
        </p:txBody>
      </p:sp>
    </p:spTree>
    <p:extLst>
      <p:ext uri="{BB962C8B-B14F-4D97-AF65-F5344CB8AC3E}">
        <p14:creationId xmlns:p14="http://schemas.microsoft.com/office/powerpoint/2010/main" val="3842792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EB8D0C-421A-46FD-B6F0-DC1EAC4C7E7E}"/>
              </a:ext>
            </a:extLst>
          </p:cNvPr>
          <p:cNvSpPr>
            <a:spLocks noGrp="1"/>
          </p:cNvSpPr>
          <p:nvPr>
            <p:ph type="title"/>
          </p:nvPr>
        </p:nvSpPr>
        <p:spPr/>
        <p:txBody>
          <a:bodyPr/>
          <a:lstStyle/>
          <a:p>
            <a:r>
              <a:rPr lang="da-DK" sz="3600" dirty="0">
                <a:effectLst/>
                <a:latin typeface="Calibri" panose="020F0502020204030204" pitchFamily="34" charset="0"/>
                <a:ea typeface="Calibri" panose="020F0502020204030204" pitchFamily="34" charset="0"/>
                <a:cs typeface="Times New Roman" panose="02020603050405020304" pitchFamily="18" charset="0"/>
              </a:rPr>
              <a:t>Indkomne forslag</a:t>
            </a:r>
            <a:br>
              <a:rPr lang="da-DK" sz="36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D7C0B28C-71F5-4E70-ABC5-5ADAC8B3F3E5}"/>
              </a:ext>
            </a:extLst>
          </p:cNvPr>
          <p:cNvSpPr>
            <a:spLocks noGrp="1"/>
          </p:cNvSpPr>
          <p:nvPr>
            <p:ph idx="1"/>
          </p:nvPr>
        </p:nvSpPr>
        <p:spPr/>
        <p:txBody>
          <a:bodyPr>
            <a:normAutofit/>
          </a:bodyPr>
          <a:lstStyle/>
          <a:p>
            <a:r>
              <a:rPr lang="da-DK" sz="3200" dirty="0"/>
              <a:t>Ingen</a:t>
            </a:r>
          </a:p>
        </p:txBody>
      </p:sp>
    </p:spTree>
    <p:extLst>
      <p:ext uri="{BB962C8B-B14F-4D97-AF65-F5344CB8AC3E}">
        <p14:creationId xmlns:p14="http://schemas.microsoft.com/office/powerpoint/2010/main" val="492637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6019D-2B96-4197-B392-71256E389897}"/>
              </a:ext>
            </a:extLst>
          </p:cNvPr>
          <p:cNvSpPr>
            <a:spLocks noGrp="1"/>
          </p:cNvSpPr>
          <p:nvPr>
            <p:ph type="title"/>
          </p:nvPr>
        </p:nvSpPr>
        <p:spPr/>
        <p:txBody>
          <a:bodyPr/>
          <a:lstStyle/>
          <a:p>
            <a:r>
              <a:rPr lang="da-DK" dirty="0"/>
              <a:t>Eventuelt</a:t>
            </a:r>
          </a:p>
        </p:txBody>
      </p:sp>
      <p:sp>
        <p:nvSpPr>
          <p:cNvPr id="3" name="Pladsholder til indhold 2">
            <a:extLst>
              <a:ext uri="{FF2B5EF4-FFF2-40B4-BE49-F238E27FC236}">
                <a16:creationId xmlns:a16="http://schemas.microsoft.com/office/drawing/2014/main" id="{D0848C43-A83A-4217-A8FF-058C4F6D31C5}"/>
              </a:ext>
            </a:extLst>
          </p:cNvPr>
          <p:cNvSpPr>
            <a:spLocks noGrp="1"/>
          </p:cNvSpPr>
          <p:nvPr>
            <p:ph idx="1"/>
          </p:nvPr>
        </p:nvSpPr>
        <p:spPr/>
        <p:txBody>
          <a:bodyPr>
            <a:normAutofit/>
          </a:bodyPr>
          <a:lstStyle/>
          <a:p>
            <a:r>
              <a:rPr lang="da-DK" sz="3200" dirty="0"/>
              <a:t>Ordet er frit…</a:t>
            </a:r>
          </a:p>
        </p:txBody>
      </p:sp>
    </p:spTree>
    <p:extLst>
      <p:ext uri="{BB962C8B-B14F-4D97-AF65-F5344CB8AC3E}">
        <p14:creationId xmlns:p14="http://schemas.microsoft.com/office/powerpoint/2010/main" val="1691409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DFF45-1842-424F-A78E-28850211B651}"/>
              </a:ext>
            </a:extLst>
          </p:cNvPr>
          <p:cNvSpPr>
            <a:spLocks noGrp="1"/>
          </p:cNvSpPr>
          <p:nvPr>
            <p:ph type="title"/>
          </p:nvPr>
        </p:nvSpPr>
        <p:spPr/>
        <p:txBody>
          <a:bodyPr/>
          <a:lstStyle/>
          <a:p>
            <a:r>
              <a:rPr lang="da-DK" sz="3600" dirty="0">
                <a:effectLst/>
                <a:latin typeface="Calibri" panose="020F0502020204030204" pitchFamily="34" charset="0"/>
                <a:ea typeface="Calibri" panose="020F0502020204030204" pitchFamily="34" charset="0"/>
                <a:cs typeface="Times New Roman" panose="02020603050405020304" pitchFamily="18" charset="0"/>
              </a:rPr>
              <a:t>Bestyrelsens beretning for de to forløbne år</a:t>
            </a:r>
            <a:br>
              <a:rPr lang="da-DK" sz="36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0AC0611B-B671-4495-B2C6-3514E5160E74}"/>
              </a:ext>
            </a:extLst>
          </p:cNvPr>
          <p:cNvSpPr>
            <a:spLocks noGrp="1"/>
          </p:cNvSpPr>
          <p:nvPr>
            <p:ph idx="1"/>
          </p:nvPr>
        </p:nvSpPr>
        <p:spPr/>
        <p:txBody>
          <a:bodyPr/>
          <a:lstStyle/>
          <a:p>
            <a:r>
              <a:rPr lang="da-DK" dirty="0"/>
              <a:t>2019-2020 – forberedelse til nedlæggelse…</a:t>
            </a:r>
          </a:p>
          <a:p>
            <a:r>
              <a:rPr lang="da-DK" dirty="0"/>
              <a:t>2020-2021 skifte ved ekstraordinær generalforsamling til friske yngre kræfter</a:t>
            </a:r>
          </a:p>
          <a:p>
            <a:r>
              <a:rPr lang="da-DK" dirty="0"/>
              <a:t>Virtuelt </a:t>
            </a:r>
            <a:r>
              <a:rPr lang="da-DK" dirty="0" err="1"/>
              <a:t>vejlaug</a:t>
            </a:r>
            <a:endParaRPr lang="da-DK" dirty="0"/>
          </a:p>
          <a:p>
            <a:r>
              <a:rPr lang="da-DK" dirty="0"/>
              <a:t>86 husstande er medlem – stabilt</a:t>
            </a:r>
          </a:p>
          <a:p>
            <a:pPr lvl="1"/>
            <a:r>
              <a:rPr lang="da-DK" dirty="0"/>
              <a:t>Nye ejere kontaktes via dialog med kommunen for medlemskab</a:t>
            </a:r>
          </a:p>
          <a:p>
            <a:r>
              <a:rPr lang="da-DK" dirty="0"/>
              <a:t>Hjemmeside </a:t>
            </a:r>
            <a:r>
              <a:rPr lang="da-DK" dirty="0" err="1"/>
              <a:t>opdateret…og</a:t>
            </a:r>
            <a:r>
              <a:rPr lang="da-DK" dirty="0"/>
              <a:t> opdateres…</a:t>
            </a:r>
          </a:p>
          <a:p>
            <a:endParaRPr lang="da-DK" dirty="0"/>
          </a:p>
        </p:txBody>
      </p:sp>
    </p:spTree>
    <p:extLst>
      <p:ext uri="{BB962C8B-B14F-4D97-AF65-F5344CB8AC3E}">
        <p14:creationId xmlns:p14="http://schemas.microsoft.com/office/powerpoint/2010/main" val="1299615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ED7F7-CB27-40AB-9152-BAF9BABF72B9}"/>
              </a:ext>
            </a:extLst>
          </p:cNvPr>
          <p:cNvSpPr>
            <a:spLocks noGrp="1"/>
          </p:cNvSpPr>
          <p:nvPr>
            <p:ph type="title"/>
          </p:nvPr>
        </p:nvSpPr>
        <p:spPr>
          <a:xfrm>
            <a:off x="1432708" y="2597426"/>
            <a:ext cx="8596668" cy="1320800"/>
          </a:xfrm>
        </p:spPr>
        <p:txBody>
          <a:bodyPr/>
          <a:lstStyle/>
          <a:p>
            <a:r>
              <a:rPr lang="da-DK" dirty="0"/>
              <a:t>Regnskab 2019-2021</a:t>
            </a:r>
          </a:p>
        </p:txBody>
      </p:sp>
    </p:spTree>
    <p:extLst>
      <p:ext uri="{BB962C8B-B14F-4D97-AF65-F5344CB8AC3E}">
        <p14:creationId xmlns:p14="http://schemas.microsoft.com/office/powerpoint/2010/main" val="888346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A33E77-DA25-42F7-8884-D2D750891871}"/>
              </a:ext>
            </a:extLst>
          </p:cNvPr>
          <p:cNvSpPr>
            <a:spLocks noGrp="1"/>
          </p:cNvSpPr>
          <p:nvPr>
            <p:ph type="title"/>
          </p:nvPr>
        </p:nvSpPr>
        <p:spPr/>
        <p:txBody>
          <a:bodyPr/>
          <a:lstStyle/>
          <a:p>
            <a:r>
              <a:rPr lang="da-DK" sz="3600" dirty="0" err="1">
                <a:effectLst/>
                <a:latin typeface="Calibri" panose="020F0502020204030204" pitchFamily="34" charset="0"/>
                <a:ea typeface="Calibri" panose="020F0502020204030204" pitchFamily="34" charset="0"/>
                <a:cs typeface="Times New Roman" panose="02020603050405020304" pitchFamily="18" charset="0"/>
              </a:rPr>
              <a:t>Vejlaugets</a:t>
            </a:r>
            <a:r>
              <a:rPr lang="da-DK" sz="3600" dirty="0">
                <a:effectLst/>
                <a:latin typeface="Calibri" panose="020F0502020204030204" pitchFamily="34" charset="0"/>
                <a:ea typeface="Calibri" panose="020F0502020204030204" pitchFamily="34" charset="0"/>
                <a:cs typeface="Times New Roman" panose="02020603050405020304" pitchFamily="18" charset="0"/>
              </a:rPr>
              <a:t> opgaver i de to kommende år</a:t>
            </a:r>
            <a:br>
              <a:rPr lang="da-DK" sz="36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76FA8679-5016-44D2-AB2A-AFCD747D632B}"/>
              </a:ext>
            </a:extLst>
          </p:cNvPr>
          <p:cNvSpPr>
            <a:spLocks noGrp="1"/>
          </p:cNvSpPr>
          <p:nvPr>
            <p:ph idx="1"/>
          </p:nvPr>
        </p:nvSpPr>
        <p:spPr/>
        <p:txBody>
          <a:bodyPr/>
          <a:lstStyle/>
          <a:p>
            <a:r>
              <a:rPr lang="da-DK" dirty="0"/>
              <a:t>Opfølgning på </a:t>
            </a:r>
            <a:r>
              <a:rPr lang="da-DK" dirty="0" err="1"/>
              <a:t>Onefiber</a:t>
            </a:r>
            <a:r>
              <a:rPr lang="da-DK" dirty="0"/>
              <a:t>/TDC fiber</a:t>
            </a:r>
          </a:p>
          <a:p>
            <a:r>
              <a:rPr lang="da-DK" dirty="0"/>
              <a:t>Årshjul</a:t>
            </a:r>
          </a:p>
          <a:p>
            <a:r>
              <a:rPr lang="da-DK" dirty="0"/>
              <a:t>Planlægning af tiltag i forbindelse med kloakering </a:t>
            </a:r>
          </a:p>
          <a:p>
            <a:pPr lvl="1"/>
            <a:r>
              <a:rPr lang="da-DK" dirty="0"/>
              <a:t>Fordelingsnøgle med sideveje</a:t>
            </a:r>
          </a:p>
          <a:p>
            <a:pPr lvl="1"/>
            <a:r>
              <a:rPr lang="da-DK" dirty="0"/>
              <a:t>Økonomi i projektet</a:t>
            </a:r>
          </a:p>
          <a:p>
            <a:pPr lvl="1"/>
            <a:r>
              <a:rPr lang="da-DK" dirty="0"/>
              <a:t>Ekstraordinær generalforsamling</a:t>
            </a:r>
          </a:p>
        </p:txBody>
      </p:sp>
    </p:spTree>
    <p:extLst>
      <p:ext uri="{BB962C8B-B14F-4D97-AF65-F5344CB8AC3E}">
        <p14:creationId xmlns:p14="http://schemas.microsoft.com/office/powerpoint/2010/main" val="1162968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1DA73-C96C-42B0-B2F0-B7D51E539AEA}"/>
              </a:ext>
            </a:extLst>
          </p:cNvPr>
          <p:cNvSpPr>
            <a:spLocks noGrp="1"/>
          </p:cNvSpPr>
          <p:nvPr>
            <p:ph type="title"/>
          </p:nvPr>
        </p:nvSpPr>
        <p:spPr/>
        <p:txBody>
          <a:bodyPr/>
          <a:lstStyle/>
          <a:p>
            <a:r>
              <a:rPr lang="da-DK" dirty="0"/>
              <a:t>Kloakering</a:t>
            </a:r>
          </a:p>
        </p:txBody>
      </p:sp>
      <p:sp>
        <p:nvSpPr>
          <p:cNvPr id="3" name="Pladsholder til indhold 2">
            <a:extLst>
              <a:ext uri="{FF2B5EF4-FFF2-40B4-BE49-F238E27FC236}">
                <a16:creationId xmlns:a16="http://schemas.microsoft.com/office/drawing/2014/main" id="{2979150B-5B86-46BA-99BC-743E63AB5A41}"/>
              </a:ext>
            </a:extLst>
          </p:cNvPr>
          <p:cNvSpPr>
            <a:spLocks noGrp="1"/>
          </p:cNvSpPr>
          <p:nvPr>
            <p:ph idx="1"/>
          </p:nvPr>
        </p:nvSpPr>
        <p:spPr>
          <a:xfrm>
            <a:off x="677334" y="1502438"/>
            <a:ext cx="9139766" cy="4745962"/>
          </a:xfrm>
        </p:spPr>
        <p:txBody>
          <a:bodyPr>
            <a:normAutofit/>
          </a:bodyPr>
          <a:lstStyle/>
          <a:p>
            <a:pPr algn="l"/>
            <a:r>
              <a:rPr lang="da-DK" b="0" i="0" dirty="0">
                <a:solidFill>
                  <a:schemeClr val="tx1"/>
                </a:solidFill>
                <a:effectLst/>
                <a:latin typeface="Verdana" panose="020B0604030504040204" pitchFamily="34" charset="0"/>
              </a:rPr>
              <a:t>Medio August 2021, vil Halsnæs Kommune på byrådsmødet vende punktet at kloakere en stor del af Hyllingebjergvej.</a:t>
            </a:r>
          </a:p>
          <a:p>
            <a:pPr algn="l"/>
            <a:r>
              <a:rPr lang="da-DK" b="0" i="0" dirty="0">
                <a:solidFill>
                  <a:schemeClr val="tx1"/>
                </a:solidFill>
                <a:effectLst/>
                <a:latin typeface="Verdana" panose="020B0604030504040204" pitchFamily="34" charset="0"/>
              </a:rPr>
              <a:t>Det er en miljømæssig beslutning, at alle der ligger 100 meter fra åen (ca.) "måske" bidrager til at forurene denne, og derfor skal der derfor skal kloakeres. </a:t>
            </a:r>
          </a:p>
          <a:p>
            <a:pPr algn="l"/>
            <a:r>
              <a:rPr lang="da-DK" b="0" i="0" dirty="0">
                <a:solidFill>
                  <a:schemeClr val="tx1"/>
                </a:solidFill>
                <a:effectLst/>
                <a:latin typeface="Verdana" panose="020B0604030504040204" pitchFamily="34" charset="0"/>
              </a:rPr>
              <a:t>Dog er det også en længerevarende miljøplan i Halsnæs Kommune at alt skal kloakeres, og at regnvand og såkaldt "gråt" vand skal separeres i 2 systemer, så på et tidspunkt kommer det sandsynligvis til alle...</a:t>
            </a:r>
          </a:p>
          <a:p>
            <a:pPr algn="l"/>
            <a:r>
              <a:rPr lang="da-DK" dirty="0">
                <a:solidFill>
                  <a:schemeClr val="tx1"/>
                </a:solidFill>
                <a:latin typeface="Verdana" panose="020B0604030504040204" pitchFamily="34" charset="0"/>
              </a:rPr>
              <a:t>Planen er en del af en landsdækkende plan frem mod 2030, hvor alle skal I kloak – uanset å i nærheden…</a:t>
            </a:r>
            <a:endParaRPr lang="da-DK" b="0" i="0" dirty="0">
              <a:solidFill>
                <a:schemeClr val="tx1"/>
              </a:solidFill>
              <a:effectLst/>
              <a:latin typeface="Verdana" panose="020B0604030504040204" pitchFamily="34" charset="0"/>
            </a:endParaRPr>
          </a:p>
        </p:txBody>
      </p:sp>
    </p:spTree>
    <p:extLst>
      <p:ext uri="{BB962C8B-B14F-4D97-AF65-F5344CB8AC3E}">
        <p14:creationId xmlns:p14="http://schemas.microsoft.com/office/powerpoint/2010/main" val="1744321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a:extLst>
              <a:ext uri="{FF2B5EF4-FFF2-40B4-BE49-F238E27FC236}">
                <a16:creationId xmlns:a16="http://schemas.microsoft.com/office/drawing/2014/main" id="{31E9B0C5-D42E-4302-8A4F-C5965C60D18F}"/>
              </a:ext>
            </a:extLst>
          </p:cNvPr>
          <p:cNvGraphicFramePr>
            <a:graphicFrameLocks noChangeAspect="1"/>
          </p:cNvGraphicFramePr>
          <p:nvPr>
            <p:extLst>
              <p:ext uri="{D42A27DB-BD31-4B8C-83A1-F6EECF244321}">
                <p14:modId xmlns:p14="http://schemas.microsoft.com/office/powerpoint/2010/main" val="271366468"/>
              </p:ext>
            </p:extLst>
          </p:nvPr>
        </p:nvGraphicFramePr>
        <p:xfrm>
          <a:off x="254000" y="0"/>
          <a:ext cx="11938000" cy="6920444"/>
        </p:xfrm>
        <a:graphic>
          <a:graphicData uri="http://schemas.openxmlformats.org/presentationml/2006/ole">
            <mc:AlternateContent xmlns:mc="http://schemas.openxmlformats.org/markup-compatibility/2006">
              <mc:Choice xmlns:v="urn:schemas-microsoft-com:vml" Requires="v">
                <p:oleObj name="Acrobat Document" r:id="rId2" imgW="11344065" imgH="8019880" progId="AcroExch.Document.DC">
                  <p:embed/>
                </p:oleObj>
              </mc:Choice>
              <mc:Fallback>
                <p:oleObj name="Acrobat Document" r:id="rId2" imgW="11344065" imgH="8019880" progId="AcroExch.Document.DC">
                  <p:embed/>
                  <p:pic>
                    <p:nvPicPr>
                      <p:cNvPr id="0" name=""/>
                      <p:cNvPicPr/>
                      <p:nvPr/>
                    </p:nvPicPr>
                    <p:blipFill>
                      <a:blip r:embed="rId3"/>
                      <a:stretch>
                        <a:fillRect/>
                      </a:stretch>
                    </p:blipFill>
                    <p:spPr>
                      <a:xfrm>
                        <a:off x="254000" y="0"/>
                        <a:ext cx="11938000" cy="6920444"/>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D24987CD-1D68-43FD-A2D7-DF54D20BE919}"/>
              </a:ext>
            </a:extLst>
          </p:cNvPr>
          <p:cNvSpPr>
            <a:spLocks noGrp="1"/>
          </p:cNvSpPr>
          <p:nvPr>
            <p:ph type="title"/>
          </p:nvPr>
        </p:nvSpPr>
        <p:spPr/>
        <p:txBody>
          <a:bodyPr/>
          <a:lstStyle/>
          <a:p>
            <a:r>
              <a:rPr lang="da-DK" dirty="0"/>
              <a:t>Kloakering</a:t>
            </a:r>
          </a:p>
        </p:txBody>
      </p:sp>
    </p:spTree>
    <p:extLst>
      <p:ext uri="{BB962C8B-B14F-4D97-AF65-F5344CB8AC3E}">
        <p14:creationId xmlns:p14="http://schemas.microsoft.com/office/powerpoint/2010/main" val="2523323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508408-B73A-41B1-AAE3-5D2D1C6E60D8}"/>
              </a:ext>
            </a:extLst>
          </p:cNvPr>
          <p:cNvSpPr>
            <a:spLocks noGrp="1"/>
          </p:cNvSpPr>
          <p:nvPr>
            <p:ph type="title"/>
          </p:nvPr>
        </p:nvSpPr>
        <p:spPr/>
        <p:txBody>
          <a:bodyPr/>
          <a:lstStyle/>
          <a:p>
            <a:r>
              <a:rPr lang="da-DK" b="1" i="0" dirty="0">
                <a:solidFill>
                  <a:srgbClr val="999999"/>
                </a:solidFill>
                <a:effectLst/>
                <a:latin typeface="Verdana" panose="020B0604030504040204" pitchFamily="34" charset="0"/>
              </a:rPr>
              <a:t>HVAD BETYDER DET FOR MIG</a:t>
            </a:r>
            <a:br>
              <a:rPr lang="da-DK" b="0" i="0" dirty="0">
                <a:solidFill>
                  <a:srgbClr val="999999"/>
                </a:solidFill>
                <a:effectLst/>
                <a:latin typeface="Verdana" panose="020B0604030504040204" pitchFamily="34" charset="0"/>
              </a:rPr>
            </a:br>
            <a:endParaRPr lang="da-DK" dirty="0"/>
          </a:p>
        </p:txBody>
      </p:sp>
      <p:sp>
        <p:nvSpPr>
          <p:cNvPr id="3" name="Pladsholder til indhold 2">
            <a:extLst>
              <a:ext uri="{FF2B5EF4-FFF2-40B4-BE49-F238E27FC236}">
                <a16:creationId xmlns:a16="http://schemas.microsoft.com/office/drawing/2014/main" id="{0D02F8D1-5DE1-4F44-8FA6-742EB234AC47}"/>
              </a:ext>
            </a:extLst>
          </p:cNvPr>
          <p:cNvSpPr>
            <a:spLocks noGrp="1"/>
          </p:cNvSpPr>
          <p:nvPr>
            <p:ph idx="1"/>
          </p:nvPr>
        </p:nvSpPr>
        <p:spPr/>
        <p:txBody>
          <a:bodyPr/>
          <a:lstStyle/>
          <a:p>
            <a:pPr algn="l"/>
            <a:r>
              <a:rPr lang="da-DK" b="0" i="0" dirty="0">
                <a:solidFill>
                  <a:schemeClr val="tx1"/>
                </a:solidFill>
                <a:effectLst/>
                <a:latin typeface="Verdana" panose="020B0604030504040204" pitchFamily="34" charset="0"/>
              </a:rPr>
              <a:t>Det betyder i første omgang, at hvis du er berørt jf. kortet, så koster det en enhedspris på 37.000 </a:t>
            </a:r>
            <a:r>
              <a:rPr lang="da-DK" b="0" i="0" dirty="0" err="1">
                <a:solidFill>
                  <a:schemeClr val="tx1"/>
                </a:solidFill>
                <a:effectLst/>
                <a:latin typeface="Verdana" panose="020B0604030504040204" pitchFamily="34" charset="0"/>
              </a:rPr>
              <a:t>kr</a:t>
            </a:r>
            <a:r>
              <a:rPr lang="da-DK" b="0" i="0" dirty="0">
                <a:solidFill>
                  <a:schemeClr val="tx1"/>
                </a:solidFill>
                <a:effectLst/>
                <a:latin typeface="Verdana" panose="020B0604030504040204" pitchFamily="34" charset="0"/>
              </a:rPr>
              <a:t> for at få ført kloakken ind på jeres grund - Dette dog kun ca. en meter ind over skel - Dette er en fast max takst uanset hvor mange kloakker der skal laves...</a:t>
            </a:r>
          </a:p>
          <a:p>
            <a:pPr algn="l"/>
            <a:r>
              <a:rPr lang="da-DK" b="0" i="0" dirty="0">
                <a:solidFill>
                  <a:schemeClr val="tx1"/>
                </a:solidFill>
                <a:effectLst/>
                <a:latin typeface="Verdana" panose="020B0604030504040204" pitchFamily="34" charset="0"/>
              </a:rPr>
              <a:t>Derefter koster det jeres egen tilslutning til eksisterende sivetanksystem, herunder evt. pumper hvis I ligger lavere end vejen forsigtigt estimat er 5.000-30.000</a:t>
            </a:r>
          </a:p>
          <a:p>
            <a:pPr algn="l"/>
            <a:r>
              <a:rPr lang="da-DK" b="0" i="0" dirty="0">
                <a:solidFill>
                  <a:schemeClr val="tx1"/>
                </a:solidFill>
                <a:effectLst/>
                <a:latin typeface="Verdana" panose="020B0604030504040204" pitchFamily="34" charset="0"/>
              </a:rPr>
              <a:t>Eksisterende sivetank, skal desuden muligvis fyldes op med sand.</a:t>
            </a:r>
          </a:p>
          <a:p>
            <a:pPr algn="l"/>
            <a:r>
              <a:rPr lang="da-DK" dirty="0">
                <a:solidFill>
                  <a:schemeClr val="tx1"/>
                </a:solidFill>
                <a:latin typeface="Verdana" panose="020B0604030504040204" pitchFamily="34" charset="0"/>
              </a:rPr>
              <a:t>Og så er der lige den del med vejen og ny asfalt…</a:t>
            </a:r>
            <a:endParaRPr lang="da-DK" b="0" i="0" dirty="0">
              <a:solidFill>
                <a:schemeClr val="tx1"/>
              </a:solidFill>
              <a:effectLst/>
              <a:latin typeface="Verdana" panose="020B0604030504040204" pitchFamily="34" charset="0"/>
            </a:endParaRPr>
          </a:p>
          <a:p>
            <a:endParaRPr lang="da-DK" dirty="0">
              <a:solidFill>
                <a:schemeClr val="tx1"/>
              </a:solidFill>
            </a:endParaRPr>
          </a:p>
        </p:txBody>
      </p:sp>
    </p:spTree>
    <p:extLst>
      <p:ext uri="{BB962C8B-B14F-4D97-AF65-F5344CB8AC3E}">
        <p14:creationId xmlns:p14="http://schemas.microsoft.com/office/powerpoint/2010/main" val="1353125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91F8B-D123-4276-85B8-5F7D5DE46516}"/>
              </a:ext>
            </a:extLst>
          </p:cNvPr>
          <p:cNvSpPr>
            <a:spLocks noGrp="1"/>
          </p:cNvSpPr>
          <p:nvPr>
            <p:ph type="title"/>
          </p:nvPr>
        </p:nvSpPr>
        <p:spPr/>
        <p:txBody>
          <a:bodyPr/>
          <a:lstStyle/>
          <a:p>
            <a:r>
              <a:rPr lang="da-DK" b="1" i="0" dirty="0">
                <a:solidFill>
                  <a:srgbClr val="999999"/>
                </a:solidFill>
                <a:effectLst/>
                <a:latin typeface="Verdana" panose="020B0604030504040204" pitchFamily="34" charset="0"/>
              </a:rPr>
              <a:t>OG HVAD SÅ MED VEJEN?</a:t>
            </a:r>
            <a:br>
              <a:rPr lang="da-DK" b="0" i="0" dirty="0">
                <a:solidFill>
                  <a:srgbClr val="999999"/>
                </a:solidFill>
                <a:effectLst/>
                <a:latin typeface="Verdana" panose="020B0604030504040204" pitchFamily="34" charset="0"/>
              </a:rPr>
            </a:br>
            <a:endParaRPr lang="da-DK" dirty="0"/>
          </a:p>
        </p:txBody>
      </p:sp>
      <p:sp>
        <p:nvSpPr>
          <p:cNvPr id="3" name="Pladsholder til indhold 2">
            <a:extLst>
              <a:ext uri="{FF2B5EF4-FFF2-40B4-BE49-F238E27FC236}">
                <a16:creationId xmlns:a16="http://schemas.microsoft.com/office/drawing/2014/main" id="{5B49031C-5187-4BCB-A247-210D6FB8D57A}"/>
              </a:ext>
            </a:extLst>
          </p:cNvPr>
          <p:cNvSpPr>
            <a:spLocks noGrp="1"/>
          </p:cNvSpPr>
          <p:nvPr>
            <p:ph idx="1"/>
          </p:nvPr>
        </p:nvSpPr>
        <p:spPr/>
        <p:txBody>
          <a:bodyPr>
            <a:normAutofit/>
          </a:bodyPr>
          <a:lstStyle/>
          <a:p>
            <a:pPr algn="l"/>
            <a:r>
              <a:rPr lang="da-DK" b="0" i="0" dirty="0">
                <a:solidFill>
                  <a:schemeClr val="tx1"/>
                </a:solidFill>
                <a:effectLst/>
                <a:latin typeface="Verdana" panose="020B0604030504040204" pitchFamily="34" charset="0"/>
              </a:rPr>
              <a:t>Hyllingebjergvej stod til at bliver renoveret ca. i 2028 jf. plan fra Rambøll</a:t>
            </a:r>
          </a:p>
          <a:p>
            <a:pPr algn="l"/>
            <a:r>
              <a:rPr lang="da-DK" b="0" i="0" dirty="0">
                <a:solidFill>
                  <a:schemeClr val="tx1"/>
                </a:solidFill>
                <a:effectLst/>
                <a:latin typeface="Verdana" panose="020B0604030504040204" pitchFamily="34" charset="0"/>
              </a:rPr>
              <a:t>Den bliver nok af gode grunde fremskudt, så vi får lagt slidlag på den anden side af vejen, SAMTIDIG med at Halsnæs Forsyning reetablerer den side de graver I. Det ville alt andet lige spare en masse penge, da forsyningen dækker alle startomkostninger på maskiner etc...</a:t>
            </a:r>
          </a:p>
          <a:p>
            <a:pPr algn="l"/>
            <a:r>
              <a:rPr lang="da-DK" b="0" i="0" dirty="0">
                <a:solidFill>
                  <a:schemeClr val="tx1"/>
                </a:solidFill>
                <a:effectLst/>
                <a:latin typeface="Verdana" panose="020B0604030504040204" pitchFamily="34" charset="0"/>
              </a:rPr>
              <a:t>Omfanget kender vi ikke, så indtil ovenstående er en realitet, så afventer vi lige videre udmelding vedr. fremskudt renovering af asfalt, men forventer at foreslå at få lavet det i samme ombæring, så der igen er 20-25 år til der skal renoveres...</a:t>
            </a:r>
            <a:endParaRPr lang="da-DK" dirty="0">
              <a:solidFill>
                <a:schemeClr val="tx1"/>
              </a:solidFill>
            </a:endParaRPr>
          </a:p>
          <a:p>
            <a:endParaRPr lang="da-DK" dirty="0"/>
          </a:p>
        </p:txBody>
      </p:sp>
    </p:spTree>
    <p:extLst>
      <p:ext uri="{BB962C8B-B14F-4D97-AF65-F5344CB8AC3E}">
        <p14:creationId xmlns:p14="http://schemas.microsoft.com/office/powerpoint/2010/main" val="3536516392"/>
      </p:ext>
    </p:extLst>
  </p:cSld>
  <p:clrMapOvr>
    <a:masterClrMapping/>
  </p:clrMapOvr>
</p:sld>
</file>

<file path=ppt/theme/theme1.xml><?xml version="1.0" encoding="utf-8"?>
<a:theme xmlns:a="http://schemas.openxmlformats.org/drawingml/2006/main" name="Facet">
  <a:themeElements>
    <a:clrScheme name="Grø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56</TotalTime>
  <Words>1157</Words>
  <Application>Microsoft Office PowerPoint</Application>
  <PresentationFormat>Widescreen</PresentationFormat>
  <Paragraphs>102</Paragraphs>
  <Slides>24</Slides>
  <Notes>0</Notes>
  <HiddenSlides>0</HiddenSlides>
  <MMClips>0</MMClips>
  <ScaleCrop>false</ScaleCrop>
  <HeadingPairs>
    <vt:vector size="8" baseType="variant">
      <vt:variant>
        <vt:lpstr>Benyttede skrifttyper</vt:lpstr>
      </vt:variant>
      <vt:variant>
        <vt:i4>8</vt:i4>
      </vt:variant>
      <vt:variant>
        <vt:lpstr>Tema</vt:lpstr>
      </vt:variant>
      <vt:variant>
        <vt:i4>1</vt:i4>
      </vt:variant>
      <vt:variant>
        <vt:lpstr>Integrerede OLE-servere</vt:lpstr>
      </vt:variant>
      <vt:variant>
        <vt:i4>1</vt:i4>
      </vt:variant>
      <vt:variant>
        <vt:lpstr>Slidetitler</vt:lpstr>
      </vt:variant>
      <vt:variant>
        <vt:i4>24</vt:i4>
      </vt:variant>
    </vt:vector>
  </HeadingPairs>
  <TitlesOfParts>
    <vt:vector size="34" baseType="lpstr">
      <vt:lpstr>arial</vt:lpstr>
      <vt:lpstr>arial</vt:lpstr>
      <vt:lpstr>Calibri</vt:lpstr>
      <vt:lpstr>Lato</vt:lpstr>
      <vt:lpstr>Montserrat</vt:lpstr>
      <vt:lpstr>Trebuchet MS</vt:lpstr>
      <vt:lpstr>Verdana</vt:lpstr>
      <vt:lpstr>Wingdings 3</vt:lpstr>
      <vt:lpstr>Facet</vt:lpstr>
      <vt:lpstr>Acrobat Document</vt:lpstr>
      <vt:lpstr>Velkommen til Hyllingebjergvejs Vejlaug Generalforsamling 2021  07-08-21  13.00-13.45</vt:lpstr>
      <vt:lpstr>DAGSORDEN</vt:lpstr>
      <vt:lpstr>Bestyrelsens beretning for de to forløbne år </vt:lpstr>
      <vt:lpstr>Regnskab 2019-2021</vt:lpstr>
      <vt:lpstr>Vejlaugets opgaver i de to kommende år </vt:lpstr>
      <vt:lpstr>Kloakering</vt:lpstr>
      <vt:lpstr>Kloakering</vt:lpstr>
      <vt:lpstr>HVAD BETYDER DET FOR MIG </vt:lpstr>
      <vt:lpstr>OG HVAD SÅ MED VEJEN? </vt:lpstr>
      <vt:lpstr>Ekstraordinær Generalforsamling 2022</vt:lpstr>
      <vt:lpstr>Og så den der med skraldespandene… </vt:lpstr>
      <vt:lpstr>Hvor må mine nye affaldsbeholdere stå? </vt:lpstr>
      <vt:lpstr>MERE MILJØ   </vt:lpstr>
      <vt:lpstr>Hvor meget fylder mine fire nye affaldsbeholdere på min grund </vt:lpstr>
      <vt:lpstr>Se et eksempel på genbrugspladserne I Frederiksværk og Hundested</vt:lpstr>
      <vt:lpstr>OK underlag</vt:lpstr>
      <vt:lpstr>Eksempler på ikke-kørefaste, ikke-jævne belægninger </vt:lpstr>
      <vt:lpstr>Hvor tit bliver mine beholdere tømt? </vt:lpstr>
      <vt:lpstr>Hvad dækker naboordningen over? </vt:lpstr>
      <vt:lpstr>Medlemskontingent for de to kommende kalenderår </vt:lpstr>
      <vt:lpstr>Valg af bestyrelsesmedlemmer </vt:lpstr>
      <vt:lpstr>Valg af revisor </vt:lpstr>
      <vt:lpstr>Indkomne forslag </vt:lpstr>
      <vt:lpstr>Eventuelt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Hyllingebjergvejs Vejlaug Generalforsamling 2021  07-08-21  13.00-13.45</dc:title>
  <dc:creator>Thomas Sunke Hansen</dc:creator>
  <cp:lastModifiedBy>Thomas Sunke Hansen</cp:lastModifiedBy>
  <cp:revision>2</cp:revision>
  <dcterms:created xsi:type="dcterms:W3CDTF">2021-08-06T18:14:10Z</dcterms:created>
  <dcterms:modified xsi:type="dcterms:W3CDTF">2021-08-07T09:51:01Z</dcterms:modified>
</cp:coreProperties>
</file>